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24"/>
  </p:notesMasterIdLst>
  <p:sldIdLst>
    <p:sldId id="257" r:id="rId2"/>
    <p:sldId id="292" r:id="rId3"/>
    <p:sldId id="293" r:id="rId4"/>
    <p:sldId id="258" r:id="rId5"/>
    <p:sldId id="259" r:id="rId6"/>
    <p:sldId id="261" r:id="rId7"/>
    <p:sldId id="262" r:id="rId8"/>
    <p:sldId id="263" r:id="rId9"/>
    <p:sldId id="266" r:id="rId10"/>
    <p:sldId id="283" r:id="rId11"/>
    <p:sldId id="301" r:id="rId12"/>
    <p:sldId id="302" r:id="rId13"/>
    <p:sldId id="295" r:id="rId14"/>
    <p:sldId id="290" r:id="rId15"/>
    <p:sldId id="275" r:id="rId16"/>
    <p:sldId id="298" r:id="rId17"/>
    <p:sldId id="289" r:id="rId18"/>
    <p:sldId id="299" r:id="rId19"/>
    <p:sldId id="296" r:id="rId20"/>
    <p:sldId id="300" r:id="rId21"/>
    <p:sldId id="297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C16"/>
    <a:srgbClr val="178D1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F9D6A-1229-442F-907A-0CC1FE47F70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AFA3DD6-206C-4339-8240-700E6C4EEDBD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</a:rPr>
            <a:t>Возможно проведение закупки через ПГ по 44-ФЗ</a:t>
          </a:r>
          <a:endParaRPr lang="ru-RU" sz="1000" b="1" dirty="0">
            <a:solidFill>
              <a:schemeClr val="bg1"/>
            </a:solidFill>
          </a:endParaRPr>
        </a:p>
      </dgm:t>
    </dgm:pt>
    <dgm:pt modelId="{8555F1EA-BD84-4451-9E2E-21920037BF40}" type="parTrans" cxnId="{AA250660-38D0-4B98-ABDD-59E9B7D8E841}">
      <dgm:prSet/>
      <dgm:spPr/>
      <dgm:t>
        <a:bodyPr/>
        <a:lstStyle/>
        <a:p>
          <a:endParaRPr lang="ru-RU"/>
        </a:p>
      </dgm:t>
    </dgm:pt>
    <dgm:pt modelId="{B076BC5F-27D7-49C7-B08C-9F76E92F1B62}" type="sibTrans" cxnId="{AA250660-38D0-4B98-ABDD-59E9B7D8E841}">
      <dgm:prSet/>
      <dgm:spPr/>
      <dgm:t>
        <a:bodyPr/>
        <a:lstStyle/>
        <a:p>
          <a:endParaRPr lang="ru-RU"/>
        </a:p>
      </dgm:t>
    </dgm:pt>
    <dgm:pt modelId="{3DADC9C3-3E24-4011-B8ED-0F3D1FA09268}" type="pres">
      <dgm:prSet presAssocID="{BFEF9D6A-1229-442F-907A-0CC1FE47F70C}" presName="Name0" presStyleCnt="0">
        <dgm:presLayoutVars>
          <dgm:dir/>
          <dgm:animLvl val="lvl"/>
          <dgm:resizeHandles val="exact"/>
        </dgm:presLayoutVars>
      </dgm:prSet>
      <dgm:spPr/>
    </dgm:pt>
    <dgm:pt modelId="{175F382A-4059-4362-8092-DB00B3A31A42}" type="pres">
      <dgm:prSet presAssocID="{BFEF9D6A-1229-442F-907A-0CC1FE47F70C}" presName="dummy" presStyleCnt="0"/>
      <dgm:spPr/>
    </dgm:pt>
    <dgm:pt modelId="{A6A81315-50B0-4AC1-A738-59007B1109BE}" type="pres">
      <dgm:prSet presAssocID="{BFEF9D6A-1229-442F-907A-0CC1FE47F70C}" presName="linH" presStyleCnt="0"/>
      <dgm:spPr/>
    </dgm:pt>
    <dgm:pt modelId="{83FBD908-634D-4E1D-B4F8-7D40D9E19780}" type="pres">
      <dgm:prSet presAssocID="{BFEF9D6A-1229-442F-907A-0CC1FE47F70C}" presName="padding1" presStyleCnt="0"/>
      <dgm:spPr/>
    </dgm:pt>
    <dgm:pt modelId="{0F4D1BD7-5641-4494-A264-ECF9E32454D2}" type="pres">
      <dgm:prSet presAssocID="{BAFA3DD6-206C-4339-8240-700E6C4EEDBD}" presName="linV" presStyleCnt="0"/>
      <dgm:spPr/>
    </dgm:pt>
    <dgm:pt modelId="{A313FDD3-7A39-47C8-88F4-033C79DFFF18}" type="pres">
      <dgm:prSet presAssocID="{BAFA3DD6-206C-4339-8240-700E6C4EEDBD}" presName="spVertical1" presStyleCnt="0"/>
      <dgm:spPr/>
    </dgm:pt>
    <dgm:pt modelId="{A6F28229-3D62-4996-A903-86B5045F46AE}" type="pres">
      <dgm:prSet presAssocID="{BAFA3DD6-206C-4339-8240-700E6C4EEDBD}" presName="parTx" presStyleLbl="revTx" presStyleIdx="0" presStyleCnt="1" custAng="1398061" custLinFactY="-4047" custLinFactNeighborX="-532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2E7A7-5C37-40E1-A051-9DC0E3D9AFAE}" type="pres">
      <dgm:prSet presAssocID="{BAFA3DD6-206C-4339-8240-700E6C4EEDBD}" presName="spVertical2" presStyleCnt="0"/>
      <dgm:spPr/>
    </dgm:pt>
    <dgm:pt modelId="{0283C2D6-E865-4DCB-B807-B529D6E05A7F}" type="pres">
      <dgm:prSet presAssocID="{BAFA3DD6-206C-4339-8240-700E6C4EEDBD}" presName="spVertical3" presStyleCnt="0"/>
      <dgm:spPr/>
    </dgm:pt>
    <dgm:pt modelId="{F70C9874-C9F9-4436-AD47-3550EB6B5220}" type="pres">
      <dgm:prSet presAssocID="{BFEF9D6A-1229-442F-907A-0CC1FE47F70C}" presName="padding2" presStyleCnt="0"/>
      <dgm:spPr/>
    </dgm:pt>
    <dgm:pt modelId="{42DD6B15-64B6-488B-B50B-D33B21B9EBD8}" type="pres">
      <dgm:prSet presAssocID="{BFEF9D6A-1229-442F-907A-0CC1FE47F70C}" presName="negArrow" presStyleCnt="0"/>
      <dgm:spPr/>
    </dgm:pt>
    <dgm:pt modelId="{3B001257-8532-4512-ACA6-C21F268EF0C3}" type="pres">
      <dgm:prSet presAssocID="{BFEF9D6A-1229-442F-907A-0CC1FE47F70C}" presName="backgroundArrow" presStyleLbl="node1" presStyleIdx="0" presStyleCnt="1" custAng="1398061" custScaleY="146309" custLinFactNeighborX="-1694" custLinFactNeighborY="37615"/>
      <dgm:spPr>
        <a:solidFill>
          <a:srgbClr val="126C16"/>
        </a:solidFill>
        <a:ln>
          <a:solidFill>
            <a:schemeClr val="tx1"/>
          </a:solidFill>
        </a:ln>
      </dgm:spPr>
    </dgm:pt>
  </dgm:ptLst>
  <dgm:cxnLst>
    <dgm:cxn modelId="{AA250660-38D0-4B98-ABDD-59E9B7D8E841}" srcId="{BFEF9D6A-1229-442F-907A-0CC1FE47F70C}" destId="{BAFA3DD6-206C-4339-8240-700E6C4EEDBD}" srcOrd="0" destOrd="0" parTransId="{8555F1EA-BD84-4451-9E2E-21920037BF40}" sibTransId="{B076BC5F-27D7-49C7-B08C-9F76E92F1B62}"/>
    <dgm:cxn modelId="{FE3BF9B9-CB20-441D-8247-B97D9ADC5AB0}" type="presOf" srcId="{BAFA3DD6-206C-4339-8240-700E6C4EEDBD}" destId="{A6F28229-3D62-4996-A903-86B5045F46AE}" srcOrd="0" destOrd="0" presId="urn:microsoft.com/office/officeart/2005/8/layout/hProcess3"/>
    <dgm:cxn modelId="{0B38FE42-22BC-437D-BC24-FF763C340FA4}" type="presOf" srcId="{BFEF9D6A-1229-442F-907A-0CC1FE47F70C}" destId="{3DADC9C3-3E24-4011-B8ED-0F3D1FA09268}" srcOrd="0" destOrd="0" presId="urn:microsoft.com/office/officeart/2005/8/layout/hProcess3"/>
    <dgm:cxn modelId="{D5B0ACE8-1FFD-4FB8-8CB1-1849A59365A1}" type="presParOf" srcId="{3DADC9C3-3E24-4011-B8ED-0F3D1FA09268}" destId="{175F382A-4059-4362-8092-DB00B3A31A42}" srcOrd="0" destOrd="0" presId="urn:microsoft.com/office/officeart/2005/8/layout/hProcess3"/>
    <dgm:cxn modelId="{B10B2BFE-CD88-4D56-94CA-6FB403CCA696}" type="presParOf" srcId="{3DADC9C3-3E24-4011-B8ED-0F3D1FA09268}" destId="{A6A81315-50B0-4AC1-A738-59007B1109BE}" srcOrd="1" destOrd="0" presId="urn:microsoft.com/office/officeart/2005/8/layout/hProcess3"/>
    <dgm:cxn modelId="{53348D53-40D9-4E84-A9C6-3FAF4C03082A}" type="presParOf" srcId="{A6A81315-50B0-4AC1-A738-59007B1109BE}" destId="{83FBD908-634D-4E1D-B4F8-7D40D9E19780}" srcOrd="0" destOrd="0" presId="urn:microsoft.com/office/officeart/2005/8/layout/hProcess3"/>
    <dgm:cxn modelId="{5C9407C1-BD63-476C-853C-0FB93EE8DDD1}" type="presParOf" srcId="{A6A81315-50B0-4AC1-A738-59007B1109BE}" destId="{0F4D1BD7-5641-4494-A264-ECF9E32454D2}" srcOrd="1" destOrd="0" presId="urn:microsoft.com/office/officeart/2005/8/layout/hProcess3"/>
    <dgm:cxn modelId="{E3031615-4A0F-40D1-88D7-EB0DA8D01BE7}" type="presParOf" srcId="{0F4D1BD7-5641-4494-A264-ECF9E32454D2}" destId="{A313FDD3-7A39-47C8-88F4-033C79DFFF18}" srcOrd="0" destOrd="0" presId="urn:microsoft.com/office/officeart/2005/8/layout/hProcess3"/>
    <dgm:cxn modelId="{88DF6C2E-3DA6-4A9B-B901-56610DE6CBDA}" type="presParOf" srcId="{0F4D1BD7-5641-4494-A264-ECF9E32454D2}" destId="{A6F28229-3D62-4996-A903-86B5045F46AE}" srcOrd="1" destOrd="0" presId="urn:microsoft.com/office/officeart/2005/8/layout/hProcess3"/>
    <dgm:cxn modelId="{BEED002A-C530-4674-83C6-2C2A7322D731}" type="presParOf" srcId="{0F4D1BD7-5641-4494-A264-ECF9E32454D2}" destId="{D752E7A7-5C37-40E1-A051-9DC0E3D9AFAE}" srcOrd="2" destOrd="0" presId="urn:microsoft.com/office/officeart/2005/8/layout/hProcess3"/>
    <dgm:cxn modelId="{CC9B9CCD-3505-43EC-9589-247C3235F4E6}" type="presParOf" srcId="{0F4D1BD7-5641-4494-A264-ECF9E32454D2}" destId="{0283C2D6-E865-4DCB-B807-B529D6E05A7F}" srcOrd="3" destOrd="0" presId="urn:microsoft.com/office/officeart/2005/8/layout/hProcess3"/>
    <dgm:cxn modelId="{2155D631-ADFD-4F93-AB29-78F5E11547B2}" type="presParOf" srcId="{A6A81315-50B0-4AC1-A738-59007B1109BE}" destId="{F70C9874-C9F9-4436-AD47-3550EB6B5220}" srcOrd="2" destOrd="0" presId="urn:microsoft.com/office/officeart/2005/8/layout/hProcess3"/>
    <dgm:cxn modelId="{7DD8E37A-9120-42FA-B38F-6476191FA831}" type="presParOf" srcId="{A6A81315-50B0-4AC1-A738-59007B1109BE}" destId="{42DD6B15-64B6-488B-B50B-D33B21B9EBD8}" srcOrd="3" destOrd="0" presId="urn:microsoft.com/office/officeart/2005/8/layout/hProcess3"/>
    <dgm:cxn modelId="{CDDB359A-1132-49B5-8576-6494D2AD495C}" type="presParOf" srcId="{A6A81315-50B0-4AC1-A738-59007B1109BE}" destId="{3B001257-8532-4512-ACA6-C21F268EF0C3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001257-8532-4512-ACA6-C21F268EF0C3}">
      <dsp:nvSpPr>
        <dsp:cNvPr id="0" name=""/>
        <dsp:cNvSpPr/>
      </dsp:nvSpPr>
      <dsp:spPr>
        <a:xfrm rot="1398061">
          <a:off x="-45185" y="0"/>
          <a:ext cx="2920385" cy="642942"/>
        </a:xfrm>
        <a:prstGeom prst="rightArrow">
          <a:avLst/>
        </a:prstGeom>
        <a:solidFill>
          <a:srgbClr val="126C1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28229-3D62-4996-A903-86B5045F46AE}">
      <dsp:nvSpPr>
        <dsp:cNvPr id="0" name=""/>
        <dsp:cNvSpPr/>
      </dsp:nvSpPr>
      <dsp:spPr>
        <a:xfrm rot="1398061">
          <a:off x="105989" y="160580"/>
          <a:ext cx="2523965" cy="321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</a:rPr>
            <a:t>Возможно проведение закупки через ПГ по 44-ФЗ</a:t>
          </a:r>
          <a:endParaRPr lang="ru-RU" sz="1000" b="1" kern="1200" dirty="0">
            <a:solidFill>
              <a:schemeClr val="bg1"/>
            </a:solidFill>
          </a:endParaRPr>
        </a:p>
      </dsp:txBody>
      <dsp:txXfrm rot="1398061">
        <a:off x="105989" y="160580"/>
        <a:ext cx="2523965" cy="321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3B78E-4DB9-485A-BC70-7D61FB2555C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1E806-D13A-4521-B7C3-5EA4F32F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9FFE-473F-4F8D-A303-EAD9CEF6B4A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41E0-91DB-4D3D-A98A-318AD1D10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0064072.0/" TargetMode="External"/><Relationship Id="rId2" Type="http://schemas.openxmlformats.org/officeDocument/2006/relationships/hyperlink" Target="garantf1://12025268.192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garantf1://10008000.0/" TargetMode="External"/><Relationship Id="rId4" Type="http://schemas.openxmlformats.org/officeDocument/2006/relationships/hyperlink" Target="garantf1://12025267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7158" y="3857628"/>
            <a:ext cx="8463314" cy="1796780"/>
          </a:xfrm>
          <a:prstGeom prst="rect">
            <a:avLst/>
          </a:prstGeom>
          <a:solidFill>
            <a:srgbClr val="1E6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98597"/>
            <a:ext cx="8463314" cy="1796780"/>
          </a:xfrm>
          <a:prstGeom prst="rect">
            <a:avLst/>
          </a:prstGeom>
          <a:solidFill>
            <a:srgbClr val="1E6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1830" y="1342613"/>
            <a:ext cx="81016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Новая система закупок в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МГУ имени М.В. Ломоносова: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 ФЗ и Положение о закупке МГУ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14348" y="3939896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организации закупок товаров, работ, услуг на физическом факультете МГУ имени М.В. Ломоносова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79" name="Таблица 278"/>
          <p:cNvGraphicFramePr>
            <a:graphicFrameLocks noGrp="1"/>
          </p:cNvGraphicFramePr>
          <p:nvPr/>
        </p:nvGraphicFramePr>
        <p:xfrm>
          <a:off x="395536" y="1340768"/>
          <a:ext cx="8509498" cy="3604921"/>
        </p:xfrm>
        <a:graphic>
          <a:graphicData uri="http://schemas.openxmlformats.org/drawingml/2006/table">
            <a:tbl>
              <a:tblPr/>
              <a:tblGrid>
                <a:gridCol w="2786081"/>
                <a:gridCol w="3000396"/>
                <a:gridCol w="546411"/>
                <a:gridCol w="2176610"/>
              </a:tblGrid>
              <a:tr h="674816">
                <a:tc>
                  <a:txBody>
                    <a:bodyPr/>
                    <a:lstStyle/>
                    <a:p>
                      <a:pPr marL="127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е</a:t>
                      </a:r>
                      <a:r>
                        <a:rPr lang="en-US" sz="1800" b="1" spc="-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й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с</a:t>
                      </a:r>
                      <a:r>
                        <a:rPr lang="en-US" sz="1800" b="1" spc="-3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т</a:t>
                      </a:r>
                      <a:r>
                        <a:rPr lang="en-US" sz="1800" b="1" spc="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в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и</a:t>
                      </a:r>
                      <a:r>
                        <a:rPr lang="en-US" sz="1800" b="1" spc="-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е</a:t>
                      </a:r>
                      <a:r>
                        <a:rPr lang="en-US" sz="18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,</a:t>
                      </a:r>
                      <a:r>
                        <a:rPr lang="en-US" sz="1800" b="1" spc="7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</a:t>
                      </a:r>
                      <a:r>
                        <a:rPr lang="en-US" sz="1800" b="1" spc="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</a:t>
                      </a:r>
                      <a:r>
                        <a:rPr lang="en-US" sz="1800" b="1" spc="-2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</a:t>
                      </a:r>
                      <a:r>
                        <a:rPr lang="en-US" sz="1800" b="1" spc="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я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док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07315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</a:t>
                      </a:r>
                      <a:r>
                        <a:rPr lang="en-US" sz="1800" b="1" spc="-4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</a:t>
                      </a:r>
                      <a:r>
                        <a:rPr lang="en-US" sz="1800" b="1" spc="-25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л</a:t>
                      </a:r>
                      <a:r>
                        <a:rPr lang="en-US" sz="1800" b="1" spc="-2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</a:t>
                      </a:r>
                      <a:r>
                        <a:rPr lang="en-US" sz="1800" b="1" spc="-3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ж</a:t>
                      </a:r>
                      <a:r>
                        <a:rPr lang="en-US" sz="1800" b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ение</a:t>
                      </a:r>
                      <a:r>
                        <a:rPr lang="en-US" sz="1800" b="1" spc="5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b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 </a:t>
                      </a:r>
                      <a:r>
                        <a:rPr lang="en-US" sz="1800" b="1" spc="-25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з</a:t>
                      </a:r>
                      <a:r>
                        <a:rPr lang="en-US" sz="1800" b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ак</a:t>
                      </a:r>
                      <a:r>
                        <a:rPr lang="en-US" sz="1800" b="1" spc="-2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</a:t>
                      </a:r>
                      <a:r>
                        <a:rPr lang="en-US" sz="1800" b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пке</a:t>
                      </a:r>
                      <a:r>
                        <a:rPr lang="en-US" sz="1800" b="1" spc="15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b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МГУ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>
                          <a:latin typeface="Arial" pitchFamily="34" charset="0"/>
                          <a:ea typeface="Arial"/>
                          <a:cs typeface="Arial" pitchFamily="34" charset="0"/>
                        </a:rPr>
                        <a:t>44</a:t>
                      </a:r>
                      <a:r>
                        <a:rPr lang="en-US" sz="1800" b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-ФЗ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33279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b="1" spc="-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b="1" spc="2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b="1" spc="-8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ю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ч</a:t>
                      </a:r>
                      <a:r>
                        <a:rPr lang="en-US" sz="1800" b="1" spc="-1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b="1" spc="5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spc="-2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b="1" spc="-3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рак</a:t>
                      </a:r>
                      <a:r>
                        <a:rPr lang="en-US" sz="1800" b="1" spc="-2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6C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559"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spc="-2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spc="-1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15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30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-15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г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нтр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8072">
                <a:tc>
                  <a:txBody>
                    <a:bodyPr/>
                    <a:lstStyle/>
                    <a:p>
                      <a:pPr marL="1270" marR="0" indent="0" algn="ctr" defTabSz="914400" rtl="0" eaLnBrk="1" fontAlgn="auto" latinLnBrk="0" hangingPunct="1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 smtClean="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0" dirty="0" err="1" smtClean="0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не</a:t>
                      </a:r>
                      <a:r>
                        <a:rPr lang="ru-RU" sz="180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15" dirty="0" err="1" smtClean="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spc="-15" dirty="0" err="1" smtClean="0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лас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ь</a:t>
                      </a:r>
                      <a:r>
                        <a:rPr lang="en-US" sz="1800" spc="-3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(1</a:t>
                      </a:r>
                      <a:r>
                        <a:rPr lang="ru-RU" sz="1800" baseline="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800" spc="-5" dirty="0" err="1" smtClean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40" dirty="0" err="1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rtl="0" eaLnBrk="1" fontAlgn="auto" latinLnBrk="0" hangingPunct="1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smtClean="0">
                          <a:latin typeface="Arial"/>
                          <a:ea typeface="Arial"/>
                          <a:cs typeface="Times New Roman"/>
                        </a:rPr>
                        <a:t>ЕИ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1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ЕИ</a:t>
                      </a:r>
                      <a:r>
                        <a:rPr lang="en-US" sz="1800" spc="-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15" dirty="0" err="1" smtClean="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г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15" dirty="0" err="1" smtClean="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5" dirty="0" err="1" smtClean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нию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67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spc="-35" dirty="0" smtClean="0">
                          <a:latin typeface="Arial"/>
                          <a:ea typeface="Arial"/>
                          <a:cs typeface="Times New Roman"/>
                        </a:rPr>
                        <a:t>Ф</a:t>
                      </a:r>
                      <a:r>
                        <a:rPr lang="en-US" sz="1800" spc="-40" dirty="0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1270" marR="0" indent="0" algn="ctr" defTabSz="914400" rtl="0" eaLnBrk="1" fontAlgn="auto" latinLnBrk="0" hangingPunct="1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 smtClean="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0" dirty="0" err="1" smtClean="0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не</a:t>
                      </a:r>
                      <a:r>
                        <a:rPr lang="en-US" sz="1800" spc="-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15" dirty="0" err="1" smtClean="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spc="-15" dirty="0" err="1" smtClean="0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лас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ь</a:t>
                      </a:r>
                      <a:r>
                        <a:rPr lang="en-US" sz="1800" spc="-3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(0 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800" spc="-15" dirty="0" err="1" smtClean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rtl="0" eaLnBrk="1" fontAlgn="auto" latinLnBrk="0" hangingPunct="1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smtClean="0">
                          <a:latin typeface="Arial"/>
                          <a:ea typeface="Arial"/>
                          <a:cs typeface="Times New Roman"/>
                        </a:rPr>
                        <a:t>ЕИ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40" dirty="0" err="1" smtClean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-15" dirty="0" err="1" smtClean="0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ор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800" spc="-2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 smtClean="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0" dirty="0" err="1" smtClean="0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617"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динич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ые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рас</a:t>
                      </a:r>
                      <a:r>
                        <a:rPr lang="en-US" sz="1800" spc="-10" dirty="0" err="1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800" spc="-2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се</a:t>
                      </a:r>
                      <a:r>
                        <a:rPr lang="en-US" sz="1800" spc="-70" dirty="0" err="1">
                          <a:latin typeface="Arial"/>
                          <a:ea typeface="Arial"/>
                          <a:cs typeface="Times New Roman"/>
                        </a:rPr>
                        <a:t>г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да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45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ъем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" marR="203200" algn="ctr">
                        <a:lnSpc>
                          <a:spcPct val="104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ний</a:t>
                      </a:r>
                      <a:r>
                        <a:rPr lang="en-US" sz="1800" spc="-2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10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45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ъ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spc="-2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endParaRPr lang="ru-RU" sz="1800" spc="-20" dirty="0" smtClean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2540" marR="203200" algn="ctr">
                        <a:lnSpc>
                          <a:spcPct val="104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spc="-15" dirty="0" err="1" smtClean="0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льн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-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с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45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ъе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мо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79" name="Таблица 278"/>
          <p:cNvGraphicFramePr>
            <a:graphicFrameLocks noGrp="1"/>
          </p:cNvGraphicFramePr>
          <p:nvPr/>
        </p:nvGraphicFramePr>
        <p:xfrm>
          <a:off x="323528" y="1124744"/>
          <a:ext cx="8509498" cy="4227050"/>
        </p:xfrm>
        <a:graphic>
          <a:graphicData uri="http://schemas.openxmlformats.org/drawingml/2006/table">
            <a:tbl>
              <a:tblPr/>
              <a:tblGrid>
                <a:gridCol w="2786081"/>
                <a:gridCol w="3000396"/>
                <a:gridCol w="546411"/>
                <a:gridCol w="2176610"/>
              </a:tblGrid>
              <a:tr h="674816">
                <a:tc>
                  <a:txBody>
                    <a:bodyPr/>
                    <a:lstStyle/>
                    <a:p>
                      <a:pPr marL="127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е</a:t>
                      </a:r>
                      <a:r>
                        <a:rPr lang="en-US" sz="1800" b="1" spc="-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й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с</a:t>
                      </a:r>
                      <a:r>
                        <a:rPr lang="en-US" sz="1800" b="1" spc="-3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т</a:t>
                      </a:r>
                      <a:r>
                        <a:rPr lang="en-US" sz="1800" b="1" spc="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в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и</a:t>
                      </a:r>
                      <a:r>
                        <a:rPr lang="en-US" sz="1800" b="1" spc="-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е</a:t>
                      </a:r>
                      <a:r>
                        <a:rPr lang="en-US" sz="18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,</a:t>
                      </a:r>
                      <a:r>
                        <a:rPr lang="en-US" sz="1800" b="1" spc="7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</a:t>
                      </a:r>
                      <a:r>
                        <a:rPr lang="en-US" sz="1800" b="1" spc="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</a:t>
                      </a:r>
                      <a:r>
                        <a:rPr lang="en-US" sz="1800" b="1" spc="-2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</a:t>
                      </a:r>
                      <a:r>
                        <a:rPr lang="en-US" sz="1800" b="1" spc="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я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док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07315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</a:t>
                      </a:r>
                      <a:r>
                        <a:rPr lang="en-US" sz="1800" b="1" spc="-4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</a:t>
                      </a:r>
                      <a:r>
                        <a:rPr lang="en-US" sz="1800" b="1" spc="-2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л</a:t>
                      </a:r>
                      <a:r>
                        <a:rPr lang="en-US" sz="1800" b="1" spc="-2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</a:t>
                      </a:r>
                      <a:r>
                        <a:rPr lang="en-US" sz="1800" b="1" spc="-3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ж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ение</a:t>
                      </a:r>
                      <a:r>
                        <a:rPr lang="en-US" sz="1800" b="1" spc="5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 </a:t>
                      </a:r>
                      <a:r>
                        <a:rPr lang="en-US" sz="1800" b="1" spc="-2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з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ак</a:t>
                      </a:r>
                      <a:r>
                        <a:rPr lang="en-US" sz="1800" b="1" spc="-2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</a:t>
                      </a:r>
                      <a:r>
                        <a:rPr lang="en-US" sz="18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пке</a:t>
                      </a:r>
                      <a:r>
                        <a:rPr lang="en-US" sz="1800" b="1" spc="15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МГУ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>
                          <a:latin typeface="Arial" pitchFamily="34" charset="0"/>
                          <a:ea typeface="Arial"/>
                          <a:cs typeface="Arial" pitchFamily="34" charset="0"/>
                        </a:rPr>
                        <a:t>44</a:t>
                      </a:r>
                      <a:r>
                        <a:rPr lang="en-US" sz="1800" b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-ФЗ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33279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6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Изменение условий</a:t>
                      </a:r>
                      <a:r>
                        <a:rPr lang="en-US" sz="1800" b="1" spc="5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spc="-2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b="1" spc="-3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рак</a:t>
                      </a:r>
                      <a:r>
                        <a:rPr lang="en-US" sz="1800" b="1" spc="-2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6C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559">
                <a:tc>
                  <a:txBody>
                    <a:bodyPr/>
                    <a:lstStyle/>
                    <a:p>
                      <a:pPr marL="1270" marR="385445" algn="ctr">
                        <a:lnSpc>
                          <a:spcPct val="104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ни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же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spc="-2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10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ны</a:t>
                      </a:r>
                      <a:r>
                        <a:rPr lang="en-US" sz="1800" spc="-2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 spc="-3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spc="-1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изм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ния 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45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ъема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83995" marR="147129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67105" marR="95313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" marR="385445">
                        <a:lnSpc>
                          <a:spcPct val="104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изм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ние 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45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ъема и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 ц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397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30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% и 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-70%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397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10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% и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-10%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из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нение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сро</a:t>
                      </a:r>
                      <a:r>
                        <a:rPr lang="en-US" sz="1800" spc="3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по н</a:t>
                      </a:r>
                      <a:r>
                        <a:rPr lang="en-US" sz="1800" spc="-3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зави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ящ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spc="-1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3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т за</a:t>
                      </a:r>
                      <a:r>
                        <a:rPr lang="en-US" sz="1800" spc="4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50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чи</a:t>
                      </a:r>
                      <a:r>
                        <a:rPr lang="en-US" sz="1800" spc="4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67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spc="-15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щи</a:t>
                      </a:r>
                      <a:r>
                        <a:rPr lang="en-US" sz="1800" spc="35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1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но</a:t>
                      </a:r>
                      <a:r>
                        <a:rPr lang="en-US" sz="1800" spc="-15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ниям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зап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ре</a:t>
                      </a:r>
                      <a:r>
                        <a:rPr lang="en-US" sz="1800" spc="-10" dirty="0" err="1">
                          <a:latin typeface="Arial"/>
                          <a:ea typeface="Arial"/>
                          <a:cs typeface="Times New Roman"/>
                        </a:rPr>
                        <a:t>щ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6617">
                <a:tc>
                  <a:txBody>
                    <a:bodyPr/>
                    <a:lstStyle/>
                    <a:p>
                      <a:pPr marL="1270" marR="52705" algn="ctr">
                        <a:lnSpc>
                          <a:spcPct val="104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рас</a:t>
                      </a:r>
                      <a:r>
                        <a:rPr lang="en-US" sz="1800" spc="-15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ор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800" spc="1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spc="-4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по 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-65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-160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spc="1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обо</a:t>
                      </a:r>
                      <a:r>
                        <a:rPr lang="en-US" sz="1800" spc="-35">
                          <a:latin typeface="Arial"/>
                          <a:ea typeface="Arial"/>
                          <a:cs typeface="Times New Roman"/>
                        </a:rPr>
                        <a:t>ю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дн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10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у </a:t>
                      </a:r>
                      <a:r>
                        <a:rPr lang="en-US" sz="1800" spc="15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30">
                          <a:latin typeface="Arial"/>
                          <a:ea typeface="Arial"/>
                          <a:cs typeface="Times New Roman"/>
                        </a:rPr>
                        <a:t>г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ас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ию</a:t>
                      </a:r>
                      <a:r>
                        <a:rPr lang="en-US" sz="1800" spc="-2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3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дн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spc="-15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оро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нний</a:t>
                      </a:r>
                      <a:r>
                        <a:rPr lang="en-US" sz="1800" spc="-30">
                          <a:latin typeface="Arial"/>
                          <a:ea typeface="Arial"/>
                          <a:cs typeface="Times New Roman"/>
                        </a:rPr>
                        <a:t> о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35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spc="-1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с 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-15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язи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-25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лн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ни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83995" marR="147129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67105" marR="95313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" marR="52705">
                        <a:lnSpc>
                          <a:spcPct val="104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79" name="Таблица 278"/>
          <p:cNvGraphicFramePr>
            <a:graphicFrameLocks noGrp="1"/>
          </p:cNvGraphicFramePr>
          <p:nvPr/>
        </p:nvGraphicFramePr>
        <p:xfrm>
          <a:off x="323528" y="404664"/>
          <a:ext cx="8509498" cy="5862297"/>
        </p:xfrm>
        <a:graphic>
          <a:graphicData uri="http://schemas.openxmlformats.org/drawingml/2006/table">
            <a:tbl>
              <a:tblPr/>
              <a:tblGrid>
                <a:gridCol w="2786081"/>
                <a:gridCol w="3000396"/>
                <a:gridCol w="2723021"/>
              </a:tblGrid>
              <a:tr h="386783">
                <a:tc>
                  <a:txBody>
                    <a:bodyPr/>
                    <a:lstStyle/>
                    <a:p>
                      <a:pPr marL="127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2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</a:t>
                      </a:r>
                      <a:r>
                        <a:rPr lang="en-US" sz="16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е</a:t>
                      </a:r>
                      <a:r>
                        <a:rPr lang="en-US" sz="1600" b="1" spc="-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й</a:t>
                      </a:r>
                      <a:r>
                        <a:rPr lang="en-US" sz="16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с</a:t>
                      </a:r>
                      <a:r>
                        <a:rPr lang="en-US" sz="1600" b="1" spc="-3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т</a:t>
                      </a:r>
                      <a:r>
                        <a:rPr lang="en-US" sz="1600" b="1" spc="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в</a:t>
                      </a:r>
                      <a:r>
                        <a:rPr lang="en-US" sz="16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и</a:t>
                      </a:r>
                      <a:r>
                        <a:rPr lang="en-US" sz="1600" b="1" spc="-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е</a:t>
                      </a:r>
                      <a:r>
                        <a:rPr lang="en-US" sz="16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,</a:t>
                      </a:r>
                      <a:r>
                        <a:rPr lang="en-US" sz="1600" b="1" spc="7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</a:t>
                      </a:r>
                      <a:r>
                        <a:rPr lang="en-US" sz="1600" b="1" spc="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</a:t>
                      </a:r>
                      <a:r>
                        <a:rPr lang="en-US" sz="1600" b="1" spc="-2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</a:t>
                      </a:r>
                      <a:r>
                        <a:rPr lang="en-US" sz="1600" b="1" spc="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я</a:t>
                      </a:r>
                      <a:r>
                        <a:rPr lang="en-US" sz="16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док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07315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</a:t>
                      </a:r>
                      <a:r>
                        <a:rPr lang="en-US" sz="1600" b="1" spc="-4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</a:t>
                      </a:r>
                      <a:r>
                        <a:rPr lang="en-US" sz="1600" b="1" spc="-2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л</a:t>
                      </a:r>
                      <a:r>
                        <a:rPr lang="en-US" sz="1600" b="1" spc="-2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</a:t>
                      </a:r>
                      <a:r>
                        <a:rPr lang="en-US" sz="1600" b="1" spc="-3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ж</a:t>
                      </a:r>
                      <a:r>
                        <a:rPr lang="en-US" sz="16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ение</a:t>
                      </a:r>
                      <a:r>
                        <a:rPr lang="en-US" sz="1600" b="1" spc="5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 </a:t>
                      </a:r>
                      <a:r>
                        <a:rPr lang="en-US" sz="1600" b="1" spc="-25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з</a:t>
                      </a:r>
                      <a:r>
                        <a:rPr lang="en-US" sz="16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ак</a:t>
                      </a:r>
                      <a:r>
                        <a:rPr lang="en-US" sz="1600" b="1" spc="-2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</a:t>
                      </a:r>
                      <a:r>
                        <a:rPr lang="en-US" sz="1600" b="1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пке</a:t>
                      </a:r>
                      <a:r>
                        <a:rPr lang="en-US" sz="1600" b="1" spc="15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МГУ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44</a:t>
                      </a:r>
                      <a:r>
                        <a:rPr lang="en-US" sz="16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-ФЗ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33279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Исполнение </a:t>
                      </a:r>
                      <a:r>
                        <a:rPr lang="en-US" sz="1600" b="1" spc="-2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b="1" spc="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600" b="1" spc="-3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рак</a:t>
                      </a:r>
                      <a:r>
                        <a:rPr lang="en-US" sz="1600" b="1" spc="-2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6C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559"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тр</a:t>
                      </a:r>
                      <a:r>
                        <a:rPr lang="en-US" sz="1600" spc="1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нняя</a:t>
                      </a:r>
                      <a:r>
                        <a:rPr lang="en-US" sz="1600" spc="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э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тиза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indent="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нию</a:t>
                      </a:r>
                      <a:r>
                        <a:rPr lang="en-US" sz="1600" spc="-3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spc="-50" dirty="0" err="1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чи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58420" algn="ctr">
                        <a:lnSpc>
                          <a:spcPct val="104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яз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нн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ть</a:t>
                      </a:r>
                      <a:r>
                        <a:rPr lang="en-US" sz="16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для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ре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нтных</a:t>
                      </a:r>
                      <a:r>
                        <a:rPr lang="en-US" sz="1600" spc="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ч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ти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ЕИ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600" spc="-5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шняя</a:t>
                      </a:r>
                      <a:r>
                        <a:rPr lang="en-US" sz="1600" spc="-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э</a:t>
                      </a:r>
                      <a:r>
                        <a:rPr lang="en-US" sz="1600" spc="15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spc="-3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тиза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indent="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нию</a:t>
                      </a:r>
                      <a:r>
                        <a:rPr lang="en-US" sz="1600" spc="-3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spc="-50" dirty="0" err="1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чи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яз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нн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ть</a:t>
                      </a:r>
                      <a:r>
                        <a:rPr lang="en-US" sz="16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для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ч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90905" marR="877570" algn="ctr">
                        <a:lnSpc>
                          <a:spcPts val="167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ЕИ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1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600" spc="-3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чн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600" spc="-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15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ми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сс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indent="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для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г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оро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5" dirty="0">
                          <a:latin typeface="Arial"/>
                          <a:ea typeface="Arial"/>
                          <a:cs typeface="Times New Roman"/>
                        </a:rPr>
                        <a:t>10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600" spc="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17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6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indent="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для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ре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нтных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236617"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чн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й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endParaRPr lang="ru-RU" sz="1600" spc="-5" dirty="0" smtClean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600" spc="15" dirty="0" err="1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 smtClean="0">
                          <a:latin typeface="Arial"/>
                          <a:ea typeface="Arial"/>
                          <a:cs typeface="Times New Roman"/>
                        </a:rPr>
                        <a:t>ми</a:t>
                      </a:r>
                      <a:r>
                        <a:rPr lang="en-US" sz="1600" spc="5" dirty="0" err="1" smtClean="0">
                          <a:latin typeface="Arial"/>
                          <a:ea typeface="Arial"/>
                          <a:cs typeface="Times New Roman"/>
                        </a:rPr>
                        <a:t>сс</a:t>
                      </a:r>
                      <a:r>
                        <a:rPr lang="en-US" sz="1600" dirty="0" err="1" smtClean="0">
                          <a:latin typeface="Arial"/>
                          <a:ea typeface="Arial"/>
                          <a:cs typeface="Times New Roman"/>
                        </a:rPr>
                        <a:t>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90270" marR="411480" indent="-435610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мин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ч</a:t>
                      </a:r>
                      <a:r>
                        <a:rPr lang="en-US" sz="1600" spc="-4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spc="1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ю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ч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нн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г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44805" algn="ctr">
                        <a:lnSpc>
                          <a:spcPct val="104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мин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ч</a:t>
                      </a:r>
                      <a:r>
                        <a:rPr lang="en-US" sz="1600" spc="-4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spc="1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ю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ч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нн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г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23661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70" marR="99060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треб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15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ния</a:t>
                      </a:r>
                      <a:r>
                        <a:rPr lang="en-US" sz="1600" spc="-1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чл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600" spc="1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600" spc="-3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чн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й </a:t>
                      </a:r>
                      <a:r>
                        <a:rPr lang="en-US" sz="1600" spc="15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ми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сс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ии,</a:t>
                      </a:r>
                      <a:r>
                        <a:rPr lang="en-US" sz="1600" spc="-1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э</a:t>
                      </a:r>
                      <a:r>
                        <a:rPr lang="en-US" sz="1600" spc="15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spc="-3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spc="-15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5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indent="0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не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им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ю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щ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ие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личных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ин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ере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в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600" spc="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spc="-7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дни</a:t>
                      </a:r>
                      <a:r>
                        <a:rPr lang="en-US" sz="1600" spc="3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ми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или</a:t>
                      </a:r>
                      <a:r>
                        <a:rPr lang="en-US" sz="1600" spc="-1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бра</a:t>
                      </a:r>
                      <a:r>
                        <a:rPr lang="en-US" sz="1600" spc="1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с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spc="-65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дни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ми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ис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-2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лни</a:t>
                      </a:r>
                      <a:r>
                        <a:rPr lang="en-US" sz="1600" spc="-1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нни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ми</a:t>
                      </a:r>
                      <a:r>
                        <a:rPr lang="en-US" sz="1600" spc="-2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ди</a:t>
                      </a:r>
                      <a:r>
                        <a:rPr lang="en-US" sz="1600" spc="-1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ля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spc="-50" dirty="0" err="1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чи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600" spc="-2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ли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ца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ор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ые</a:t>
                      </a:r>
                      <a:r>
                        <a:rPr lang="en-US" sz="16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зы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ть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ли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-2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лни</a:t>
                      </a:r>
                      <a:r>
                        <a:rPr lang="en-US" sz="1600" spc="-1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46990" indent="0" algn="ctr">
                        <a:lnSpc>
                          <a:spcPct val="104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не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имеющие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личных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ин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ере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spc="-65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дни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ми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ли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в 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бра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spc="-65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дни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ми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-2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лни</a:t>
                      </a:r>
                      <a:r>
                        <a:rPr lang="en-US" sz="1600" spc="-1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нни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ми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600" spc="1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ди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4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ля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spc="-50" dirty="0" err="1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чи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600" spc="-2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ли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ца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ор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ые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600" spc="-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зы</a:t>
                      </a:r>
                      <a:r>
                        <a:rPr lang="en-US" sz="1600" spc="-2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spc="-3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ть</a:t>
                      </a:r>
                      <a:r>
                        <a:rPr lang="en-US" sz="16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ли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6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6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600" spc="-2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лни</a:t>
                      </a:r>
                      <a:r>
                        <a:rPr lang="en-US" sz="1600" spc="-1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6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600" dirty="0" err="1">
                          <a:latin typeface="Arial"/>
                          <a:ea typeface="Arial"/>
                          <a:cs typeface="Times New Roman"/>
                        </a:rPr>
                        <a:t>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57158" y="2060848"/>
            <a:ext cx="8463314" cy="2796912"/>
          </a:xfrm>
          <a:prstGeom prst="rect">
            <a:avLst/>
          </a:prstGeom>
          <a:solidFill>
            <a:srgbClr val="1E6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0034" y="2500306"/>
            <a:ext cx="8101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организации закупок на Физическом факультете МГУ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(утвержден 17.04.2014)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58" y="626820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1.1. Порядок организации закупок товаров, работ, услуг на физическом факультете МГУ регламентирует единые правила, способы и процедуры закупок для нужд физического факультета МГУ за счет средств физического факультета, а также средств Центра, независимо от источников финансирования.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1.2. Настоящий Порядок применяется во всех случаях осуществления закупок товаров, работ, услуг в соответствии с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06BB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Федеральным законом от 5 апреля 2013 г. N 44-ФЗ "О контрактной системе в сфере закупок товаров, работ, услуг для обеспечения государственных и муниципальных нужд"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также в соответствии с Федеральным законом от 18 июля 2011 г. N 223-ФЗ "О закупках товаров, работ, услуг отдельными видами юридических лиц".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 Настоящий Порядок разработан в соответствии с: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06BB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Федеральным законом от 5 апреля 2013 г. N 44-ФЗ "О контрактной системе в сфере закупок товаров, работ, услуг для обеспечения государственных и муниципальных нужд"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(далее ФЗ №44-ФЗ)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Федеральным законом от 18 июля 2011 г. N 223-ФЗ "О закупках товаров, работ, услуг отдельными видами юридических лиц"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(далее ФЗ №223-ФЗ),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также в соответствии с Положением о закупке товаров, работ, услуг для нужд Федерального государственного бюджетного учреждения высшего профессионального образования «Московский государственный университет имени М.В.Ломоносова».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(далее - Положение о закупке МГУ).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357166"/>
            <a:ext cx="8572528" cy="585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210300" algn="r"/>
                <a:tab pos="6292850" algn="r"/>
              </a:tabLst>
            </a:pPr>
            <a:r>
              <a:rPr kumimoji="0" lang="ru-RU" sz="14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	Общие положения</a:t>
            </a:r>
            <a:endParaRPr kumimoji="0" lang="ru-RU" sz="14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210300" algn="r"/>
                <a:tab pos="6292850" algn="r"/>
              </a:tabLst>
            </a:pPr>
            <a:r>
              <a:rPr kumimoji="0" lang="ru-RU" sz="14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	Участники процедуры закупки</a:t>
            </a:r>
            <a:endParaRPr kumimoji="0" lang="ru-RU" sz="14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210300" algn="r"/>
                <a:tab pos="6292850" algn="r"/>
              </a:tabLst>
            </a:pPr>
            <a:r>
              <a:rPr kumimoji="0" lang="ru-RU" sz="14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14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Осуществление закупок товаров, выполнения работ, оказания услуг для физического факультета МГУ</a:t>
            </a:r>
            <a:endParaRPr kumimoji="0" lang="ru-RU" sz="14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210300" algn="r"/>
                <a:tab pos="6292850" algn="r"/>
              </a:tabLst>
            </a:pPr>
            <a:r>
              <a:rPr kumimoji="0" lang="ru-RU" sz="14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Планирование закупок</a:t>
            </a:r>
            <a:endParaRPr kumimoji="0" lang="ru-RU" sz="14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210300" algn="r"/>
                <a:tab pos="6292850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4.1.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планирования закупок в соответствии с положением о закупке МГУ и 44-ФЗ на физическом факультете МГУ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210300" algn="r"/>
                <a:tab pos="6292850" algn="r"/>
              </a:tabLst>
            </a:pPr>
            <a:r>
              <a:rPr lang="ru-RU" sz="145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Конкурентные способы проведения закупок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210300" algn="r"/>
                <a:tab pos="6292850" algn="r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5.1.	 Конкурентные способы определения поставщика для проведения закупок в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соответсттвии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44-ФЗ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210300" algn="r"/>
                <a:tab pos="6292850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5.1.1. Порядок проведения конкурентных процедур в соответствии с 44-ФЗ на физическом факультете МГУ.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210300" algn="r"/>
                <a:tab pos="6292850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5.2.	 Конкурентные способы определения поставщика для проведения закупок в соответствии с Положением о закупке МГУ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210300" algn="r"/>
                <a:tab pos="6292850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5.2.1. Порядок проведения конкурентных процедур в соответствии с Положением о закупке МГУ на физическом факультете МГУ.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210300" algn="r"/>
                <a:tab pos="6292850" algn="r"/>
              </a:tabLst>
            </a:pPr>
            <a:r>
              <a:rPr lang="ru-RU" sz="145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6. Прямые способы проведения закупок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210300" algn="r"/>
                <a:tab pos="6292850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6.1.	 Прямая закупка (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закупка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единственного поставщика, исполнителя, подрядчика) в соответствии с 44-ФЗ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210300" algn="r"/>
                <a:tab pos="6292850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6.1.1. Порядок проведения прямых закупок в соответствии с  44-ФЗ на физическом факультете МГУ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210300" algn="r"/>
                <a:tab pos="6292850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6.2.	 Прямая закупка (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закупка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единственного поставщика, исполнителя, подрядчика) в соответствии с Положением о закупке МГУ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210300" algn="r"/>
                <a:tab pos="6292850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6.2.1. Порядок проведения прямых закупок на сумму до 500 т.р. в соответствии с  Положением о закупке МГУ на физическом факультете МГУ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210300" algn="r"/>
                <a:tab pos="6292850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6.2.2. Порядок проведения прямых закупок на сумму более 500 т.р. на физическом факультете МГУ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210300" algn="r"/>
                <a:tab pos="6292850" algn="r"/>
              </a:tabLst>
            </a:pPr>
            <a:r>
              <a:rPr lang="ru-RU" sz="145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7. Проведение централизованных (коллективных) закупок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210300" algn="r"/>
                <a:tab pos="6292850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7.1. 	Порядок проведения централизованных (коллективных) закупок на физическом факультете МГУ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210300" algn="r"/>
                <a:tab pos="6292850" algn="r"/>
              </a:tabLst>
            </a:pPr>
            <a:r>
              <a:rPr lang="ru-RU" sz="145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8. Ответственность должностных лиц при проведении закупок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214414" y="571480"/>
            <a:ext cx="6786610" cy="1285884"/>
          </a:xfrm>
          <a:prstGeom prst="rect">
            <a:avLst/>
          </a:prstGeom>
          <a:solidFill>
            <a:srgbClr val="1E6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42332" y="915399"/>
            <a:ext cx="810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Конкурентные процедуры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1967203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В Отдел предоставляется:</a:t>
            </a:r>
            <a:endParaRPr lang="ru-RU" sz="2400" b="1" u="sng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Техническое задание (далее – ТЗ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Информацию о формировании начальной (максимальной) цены Контракта (далее - НМЦК),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Заявку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проведение закупки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При закупке товаров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60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информацию о не менее двух эквивалентных моделях разных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производителей (44-ФЗ)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4460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Либо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обоснование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требований технического задания и уникальности закупаемого товара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1285860"/>
          <a:ext cx="8429684" cy="3367802"/>
        </p:xfrm>
        <a:graphic>
          <a:graphicData uri="http://schemas.openxmlformats.org/drawingml/2006/table">
            <a:tbl>
              <a:tblPr/>
              <a:tblGrid>
                <a:gridCol w="285752"/>
                <a:gridCol w="7500990"/>
                <a:gridCol w="642942"/>
              </a:tblGrid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предмета закупки (в соответствии с планом-графиком)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Нормативный акт, в соответствии с которым проводится закупка (ФЗ №44-ФЗ или Положение о закупке МГУ( 223-ФЗ))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Количественные показатели закупки с указанием единиц согласно ОКЕИ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Способ определения Поставщика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Источник финансирования (наименование бюджета, вид внебюджетных средств, их процентное соотношение в случае совместного финансирования)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Документ, разрешающий проведение закупки с указанием максимальной цены договора (Соглашение о предоставлении гранта, </a:t>
                      </a:r>
                      <a:r>
                        <a:rPr lang="ru-RU" sz="105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гос.контракт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письмо с положительной резолюцией ректора в случае финансирования за счет общеуниверситетских средств, номер документа в СЭД)</a:t>
                      </a: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Бухгалтерия, которая будет осуществлять оплату</a:t>
                      </a: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поставки товара или завершения работы либо график оказания услуг</a:t>
                      </a: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доставки товара, являющегося предметом контракта, место выполнения работы или оказания услуги, являющихся предметом контракта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6218" marR="36218" marT="18109" marB="181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Сроки и порядок оплаты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Начальная (максимальная) цена контракта, цифрой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Критерии оценки заявок участников процедуры и их значимость (для открытого конкурса, запроса предложений)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Перечень документов, подтверждающих соответствие участника закупки требованиям, предъявляемым законодательством РФ, и ссылка на соответствующий нормативный акт. (Только для конкурсов и аукционов) Если требование не установлено, указать «не требуются».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ФИО телефон и е-мейл лица, ответственного за закупки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ФИО, должность ответственного за подготовку ТЗ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4908161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Зам. декана физического факультета МГУ по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экономической и административно-финансовой работе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_____________/расшифровка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случае проведения закупки за счет </a:t>
            </a:r>
            <a:r>
              <a:rPr kumimoji="0" lang="ru-RU" sz="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общефакультетских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средств)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Начальник отдела закупок физического факультета МГУ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_____________/расшифровка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структурного подразделения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                                                               _____________/расшифровка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Грантодержатель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/руководитель темы, по которой осуществляется финансирование закупки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случае проведения закупки за счет средств грантов/</a:t>
            </a:r>
            <a:r>
              <a:rPr kumimoji="0" lang="ru-RU" sz="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гос.контрактов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			_____________/расшифровка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Лицо, ответственное за проведение закупки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_____________/расшифровка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50" y="428604"/>
            <a:ext cx="36433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отдел закупок физического факультета МГУ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 ________________________ 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i="1" dirty="0" smtClean="0">
                <a:solidFill>
                  <a:srgbClr val="4F81B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800" i="1" dirty="0" smtClean="0">
                <a:solidFill>
                  <a:srgbClr val="4F81B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Наименование</a:t>
            </a:r>
            <a:r>
              <a:rPr lang="ru-RU" sz="900" i="1" dirty="0" smtClean="0">
                <a:solidFill>
                  <a:srgbClr val="4F81B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структурного подразделения ) 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928670"/>
            <a:ext cx="7143800" cy="307777"/>
          </a:xfrm>
          <a:prstGeom prst="rect">
            <a:avLst/>
          </a:prstGeom>
          <a:solidFill>
            <a:srgbClr val="126C16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Заявка на проведение закупки конкурентным способом</a:t>
            </a:r>
            <a:endParaRPr lang="ru-RU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57158" y="428604"/>
            <a:ext cx="8429684" cy="642942"/>
          </a:xfrm>
          <a:prstGeom prst="rect">
            <a:avLst/>
          </a:prstGeom>
          <a:solidFill>
            <a:srgbClr val="1E6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428604"/>
            <a:ext cx="810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Закупки у единственного источника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9" y="1214423"/>
          <a:ext cx="3000396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</a:tblGrid>
              <a:tr h="3517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44-ФЗ</a:t>
                      </a:r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126C16"/>
                    </a:solidFill>
                  </a:tcPr>
                </a:tc>
              </a:tr>
              <a:tr h="2862958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dirty="0" smtClean="0"/>
                        <a:t>В Отдел предоставляется:</a:t>
                      </a:r>
                    </a:p>
                    <a:p>
                      <a:pPr lvl="0"/>
                      <a:endParaRPr lang="ru-RU" sz="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 algn="just">
                        <a:buAutoNum type="arabicPeriod"/>
                      </a:pP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Заявка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проведение закупки</a:t>
                      </a:r>
                      <a:endParaRPr lang="ru-RU" sz="16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 algn="just">
                        <a:buAutoNum type="arabicPeriod"/>
                      </a:pPr>
                      <a:endParaRPr lang="ru-RU" sz="16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 algn="just">
                        <a:buAutoNum type="arabicPeriod"/>
                      </a:pP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Контракта</a:t>
                      </a:r>
                    </a:p>
                    <a:p>
                      <a:pPr marL="228600" lvl="0" indent="-228600" algn="just">
                        <a:buAutoNum type="arabicPeriod"/>
                      </a:pPr>
                      <a:endParaRPr lang="ru-RU" sz="16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 algn="just">
                        <a:buAutoNum type="arabicPeriod"/>
                      </a:pP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Обоснование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невозможности или нецелесообразности использования иных способов определения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поставщика</a:t>
                      </a:r>
                    </a:p>
                    <a:p>
                      <a:pPr marL="228600" lvl="0" indent="-228600" algn="just">
                        <a:buAutoNum type="arabicPeriod"/>
                      </a:pPr>
                      <a:endParaRPr lang="ru-RU" sz="16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 algn="just">
                        <a:buAutoNum type="arabicPeriod"/>
                      </a:pP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формировании начальной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цены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00430" y="1214423"/>
          <a:ext cx="5286412" cy="3270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571768"/>
              </a:tblGrid>
              <a:tr h="33783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223-ФЗ</a:t>
                      </a:r>
                      <a:r>
                        <a:rPr lang="ru-RU" baseline="0" dirty="0" smtClean="0"/>
                        <a:t> (Положение)</a:t>
                      </a:r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126C1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126C16"/>
                    </a:solidFill>
                  </a:tcPr>
                </a:tc>
              </a:tr>
              <a:tr h="3378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До 500 т.р.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126C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Более 500 т.р.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126C16"/>
                    </a:solidFill>
                  </a:tcPr>
                </a:tc>
              </a:tr>
              <a:tr h="2539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/>
                        <a:t>В Отдел предоставляется:</a:t>
                      </a:r>
                    </a:p>
                    <a:p>
                      <a:pPr lvl="0"/>
                      <a:endParaRPr lang="ru-RU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AutoNum type="arabicPeriod"/>
                      </a:pP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Заявка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проведение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закупки</a:t>
                      </a:r>
                    </a:p>
                    <a:p>
                      <a:pPr marL="342900" lvl="0" indent="-342900" algn="just">
                        <a:buAutoNum type="arabicPeriod"/>
                      </a:pPr>
                      <a:endParaRPr lang="ru-RU" sz="16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AutoNum type="arabicPeriod"/>
                      </a:pP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Договора (Счета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/>
                        <a:t>В Отдел предоставляется:</a:t>
                      </a:r>
                    </a:p>
                    <a:p>
                      <a:pPr lvl="0"/>
                      <a:endParaRPr lang="ru-RU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AutoNum type="arabicPeriod"/>
                      </a:pP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Заявка</a:t>
                      </a:r>
                      <a:r>
                        <a:rPr lang="ru-RU" sz="16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закупки</a:t>
                      </a:r>
                    </a:p>
                    <a:p>
                      <a:pPr marL="342900" lvl="0" indent="-342900" algn="just">
                        <a:buAutoNum type="arabicPeriod"/>
                      </a:pPr>
                      <a:endParaRPr lang="ru-RU" sz="16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AutoNum type="arabicPeriod"/>
                      </a:pP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Договора</a:t>
                      </a:r>
                    </a:p>
                    <a:p>
                      <a:pPr marL="342900" lvl="0" indent="-342900" algn="just">
                        <a:buAutoNum type="arabicPeriod"/>
                      </a:pPr>
                      <a:endParaRPr lang="ru-RU" sz="16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AutoNum type="arabicPeriod"/>
                      </a:pP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начальной (максимальной)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цене</a:t>
                      </a:r>
                      <a:endParaRPr lang="ru-RU" sz="1600" b="1" u="none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1285860"/>
          <a:ext cx="8429684" cy="3348903"/>
        </p:xfrm>
        <a:graphic>
          <a:graphicData uri="http://schemas.openxmlformats.org/drawingml/2006/table">
            <a:tbl>
              <a:tblPr/>
              <a:tblGrid>
                <a:gridCol w="285752"/>
                <a:gridCol w="7500990"/>
                <a:gridCol w="642942"/>
              </a:tblGrid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предмета закупки (в соответствии 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планом-графиком, если требуется включение закупки в план-график)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Нормативный акт, в соответствии с которым проводится закупка (ФЗ №44-ФЗ или Положение о закупке МГУ( 223-ФЗ))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Основание для проведения закупки у единственного поставщика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Количественные показатели закупки с указанием единиц согласно ОКЕИ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Источник финансирования (наименование бюджета, вид внебюджетных средств, их процентное соотношение в случае совместного финансирования)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Документ, разрешающий проведение закупки с указанием максимальной цены договора (Соглашение о предоставлении гранта,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гос.контракт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письмо с положительной резолюцией ректора в случае финансирования за счет общеуниверситетских средств, номер документа в СЭД)</a:t>
                      </a: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Бухгалтерия, которая будет осуществлять оплату</a:t>
                      </a: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поставки товара или завершения работы либо график оказания услуг</a:t>
                      </a: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доставки товара, являющегося предметом контракта, место выполнения работы или оказания услуги, являющихся предметом контракта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6218" marR="36218" marT="18109" marB="181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Сроки и порядок оплаты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Цена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контракта, цифрой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ФИО телефон и е-мейл лица, ответственного за закупки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4643446"/>
            <a:ext cx="8643998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Зам. декана физического факультета МГУ по 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экономической и административно-финансовой работе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_____________/расшифровка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случае проведения закупки за счет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общефакультетских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средств)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Начальник отдела закупок физического факультета МГУ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_____________/расшифровка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структурного подразделения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                                                             	_____________/расшифровка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Грантодержатель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/руководитель темы, по которой осуществляется финансирование закупки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случае проведения закупки за счет средств грантов/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гос.контрактов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				_____________/расшифровка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Лицо, ответственное за проведение закупки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_____________/расшифровка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50" y="428604"/>
            <a:ext cx="36433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отдел закупок физического факультета МГУ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 ________________________ 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i="1" dirty="0" smtClean="0">
                <a:solidFill>
                  <a:srgbClr val="4F81B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800" i="1" dirty="0" smtClean="0">
                <a:solidFill>
                  <a:srgbClr val="4F81B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Наименование</a:t>
            </a:r>
            <a:r>
              <a:rPr lang="ru-RU" sz="900" i="1" dirty="0" smtClean="0">
                <a:solidFill>
                  <a:srgbClr val="4F81B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структурного подразделения ) 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928670"/>
            <a:ext cx="7143800" cy="307777"/>
          </a:xfrm>
          <a:prstGeom prst="rect">
            <a:avLst/>
          </a:prstGeom>
          <a:solidFill>
            <a:srgbClr val="126C16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Заявка на проведение закупки у единственного поставщика</a:t>
            </a:r>
            <a:endParaRPr lang="ru-RU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71472" y="1560032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400" dirty="0" smtClean="0"/>
              <a:t>Принцип профессионализма </a:t>
            </a:r>
            <a:r>
              <a:rPr lang="ru-RU" sz="2400" dirty="0" smtClean="0"/>
              <a:t>Заказчика (</a:t>
            </a:r>
            <a:r>
              <a:rPr lang="ru-RU" sz="2400" dirty="0" smtClean="0"/>
              <a:t>ст.9 </a:t>
            </a:r>
            <a:r>
              <a:rPr lang="ru-RU" sz="2400" dirty="0" smtClean="0"/>
              <a:t>ФЗ №44-ФЗ) </a:t>
            </a:r>
            <a:endParaRPr lang="ru-RU" sz="2400" dirty="0" smtClean="0"/>
          </a:p>
          <a:p>
            <a:pPr marL="457200" indent="-457200" algn="just">
              <a:buAutoNum type="arabicParenR"/>
            </a:pPr>
            <a:r>
              <a:rPr lang="ru-RU" sz="2400" dirty="0" smtClean="0"/>
              <a:t>Принцип ответственности за эффективность осуществления Закупок (ст.12 ФЗ №44-ФЗ)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/>
              <a:t>Общественное обсуждение и мониторинг  Закупок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Новые способы проведения </a:t>
            </a:r>
            <a:r>
              <a:rPr lang="ru-RU" sz="2400" dirty="0" smtClean="0"/>
              <a:t>конкурентных Закупок</a:t>
            </a:r>
            <a:endParaRPr lang="ru-RU" sz="2400" dirty="0" smtClean="0"/>
          </a:p>
          <a:p>
            <a:pPr marL="457200" indent="-457200" algn="just">
              <a:buAutoNum type="arabicParenR"/>
            </a:pPr>
            <a:r>
              <a:rPr lang="ru-RU" sz="2400" dirty="0" smtClean="0"/>
              <a:t>Изменение порядка осуществления </a:t>
            </a:r>
            <a:r>
              <a:rPr lang="ru-RU" sz="2400" dirty="0" smtClean="0"/>
              <a:t>З</a:t>
            </a:r>
            <a:r>
              <a:rPr lang="ru-RU" sz="2400" dirty="0" smtClean="0"/>
              <a:t>акупок </a:t>
            </a:r>
            <a:r>
              <a:rPr lang="ru-RU" sz="2400" dirty="0" smtClean="0"/>
              <a:t>у единственного </a:t>
            </a:r>
            <a:r>
              <a:rPr lang="ru-RU" sz="2400" dirty="0" smtClean="0"/>
              <a:t>источника, изменение перечня пунктов-оснований </a:t>
            </a:r>
            <a:r>
              <a:rPr lang="ru-RU" sz="2400" dirty="0" smtClean="0"/>
              <a:t>(отсутствие </a:t>
            </a:r>
            <a:r>
              <a:rPr lang="ru-RU" sz="2400" dirty="0" smtClean="0"/>
              <a:t>пунктов-оснований проведения прямых закупок за счет средств грантов, </a:t>
            </a:r>
            <a:r>
              <a:rPr lang="ru-RU" sz="2400" dirty="0" err="1" smtClean="0"/>
              <a:t>госконтрактов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pPr marL="457200" indent="-457200" algn="just">
              <a:buAutoNum type="arabicParenR"/>
            </a:pPr>
            <a:r>
              <a:rPr lang="ru-RU" sz="2400" dirty="0" smtClean="0"/>
              <a:t>Расчет и обоснование НМЦК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Приемка результатов исполнения контракта</a:t>
            </a:r>
          </a:p>
          <a:p>
            <a:pPr marL="457200" indent="-457200" algn="just"/>
            <a:r>
              <a:rPr lang="ru-RU" sz="2400" dirty="0" smtClean="0"/>
              <a:t>	а) приемочная комиссия</a:t>
            </a:r>
          </a:p>
          <a:p>
            <a:pPr marL="457200" indent="-457200" algn="just"/>
            <a:r>
              <a:rPr lang="ru-RU" sz="2400" dirty="0" smtClean="0"/>
              <a:t>	б) экспертиза</a:t>
            </a:r>
          </a:p>
          <a:p>
            <a:pPr algn="just"/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500042"/>
            <a:ext cx="5286412" cy="857256"/>
          </a:xfrm>
          <a:prstGeom prst="rect">
            <a:avLst/>
          </a:prstGeom>
          <a:solidFill>
            <a:srgbClr val="1E6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571480"/>
            <a:ext cx="38979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44 ФЗ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отличия от 94-ФЗ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144000" y="530120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28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rgbClr val="2628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татья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rgbClr val="26282F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rgbClr val="2628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107</a:t>
            </a:r>
            <a:r>
              <a:rPr kumimoji="0" lang="ru-RU" sz="1200" b="0" i="0" u="none" strike="noStrike" cap="none" normalizeH="0" baseline="0" dirty="0" smtClean="0" bmk="sub_10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Ответственность за нарушение законодательства Российской Федерации и иных нормативных правовых актов о контрактной системе в сфере закупок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Лица, виновные в нарушении законодательства Российской Федерации и иных нормативных правовых актов о контрактной системе в сфере закупок, несут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06BB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дисциплинарную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06BB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гражданско-правовую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06BB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административную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06BB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уголовную ответственность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соответствии с законодательством Российской Федерации.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144000" y="299695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28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rgbClr val="2628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татья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rgbClr val="26282F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rgbClr val="2628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ru-RU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Принцип ответственности за результативность обеспечения государственных и муниципальных нужд, эффективность осуществления закупок</a:t>
            </a:r>
            <a:endParaRPr kumimoji="0" 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Государственные органы, органы управления государственными внебюджетными фондами, муниципальные органы, казенные учреждения, иные юридические лица в случаях, установленных настоящим Федеральным законом, при планировании и осуществлении закупок должны исходить из необходимости достижения заданных результатов обеспечения государственных и муниципальных нужд.</a:t>
            </a:r>
            <a:endParaRPr kumimoji="0" 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Должностные лица заказчиков несут персональную ответственность за соблюдение требований, установленных законодательством Российской Федерации о контрактной системе в сфере закупок и нормативными правовыми актами, указанными в </a:t>
            </a:r>
            <a:r>
              <a:rPr kumimoji="0" lang="ru-RU" sz="1200" b="0" i="0" u="none" strike="noStrike" cap="none" normalizeH="0" baseline="0" dirty="0" smtClean="0" bmk="sub_122">
                <a:ln>
                  <a:noFill/>
                </a:ln>
                <a:solidFill>
                  <a:srgbClr val="106BB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частях 2</a:t>
            </a:r>
            <a:r>
              <a:rPr kumimoji="0" lang="ru-RU" sz="1200" b="0" i="0" u="none" strike="noStrike" cap="none" normalizeH="0" baseline="0" dirty="0" smtClean="0" bmk="sub_12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200" b="0" i="0" u="none" strike="noStrike" cap="none" normalizeH="0" baseline="0" dirty="0" smtClean="0" bmk="sub_122">
                <a:ln>
                  <a:noFill/>
                </a:ln>
                <a:solidFill>
                  <a:srgbClr val="106BB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3 статьи</a:t>
            </a:r>
            <a:r>
              <a:rPr kumimoji="0" lang="ru-RU" sz="1200" b="0" i="0" u="none" strike="noStrike" cap="none" normalizeH="0" baseline="0" dirty="0" smtClean="0" bmk="sub_122">
                <a:ln>
                  <a:noFill/>
                </a:ln>
                <a:solidFill>
                  <a:srgbClr val="106BBE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"/>
              </a:rPr>
              <a:t> </a:t>
            </a:r>
            <a:r>
              <a:rPr kumimoji="0" lang="ru-RU" sz="1200" b="0" i="0" u="none" strike="noStrike" cap="none" normalizeH="0" baseline="0" dirty="0" smtClean="0" bmk="sub_122">
                <a:ln>
                  <a:noFill/>
                </a:ln>
                <a:solidFill>
                  <a:srgbClr val="106BB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2</a:t>
            </a:r>
            <a:r>
              <a:rPr kumimoji="0" lang="ru-RU" sz="1200" b="0" i="0" u="none" strike="noStrike" cap="none" normalizeH="0" baseline="0" dirty="0" smtClean="0" bmk="sub_12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настоящего Федерального закона.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214414" y="642918"/>
            <a:ext cx="6786610" cy="1285884"/>
          </a:xfrm>
          <a:prstGeom prst="rect">
            <a:avLst/>
          </a:prstGeom>
          <a:solidFill>
            <a:srgbClr val="1E6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42332" y="986837"/>
            <a:ext cx="810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Малые закупки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2181517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В Отдел предоставляется:</a:t>
            </a:r>
            <a:endParaRPr lang="ru-RU" sz="2400" b="1" u="sng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71604" y="2786058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Отделы и службы Деканата</a:t>
                      </a:r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126C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Кафедры</a:t>
                      </a:r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126C1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dirty="0" smtClean="0"/>
                        <a:t>Заявка на проведение закупки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dirty="0" smtClean="0"/>
                        <a:t>Заявка на поведение закупки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dirty="0" smtClean="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dirty="0" smtClean="0"/>
                        <a:t>Проект </a:t>
                      </a:r>
                      <a:r>
                        <a:rPr lang="ru-RU" dirty="0" smtClean="0"/>
                        <a:t>Договора</a:t>
                      </a:r>
                      <a:r>
                        <a:rPr lang="ru-RU" baseline="0" dirty="0" smtClean="0"/>
                        <a:t> (Счета)</a:t>
                      </a:r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1275644"/>
          <a:ext cx="8429684" cy="3021078"/>
        </p:xfrm>
        <a:graphic>
          <a:graphicData uri="http://schemas.openxmlformats.org/drawingml/2006/table">
            <a:tbl>
              <a:tblPr/>
              <a:tblGrid>
                <a:gridCol w="285752"/>
                <a:gridCol w="7500990"/>
                <a:gridCol w="642942"/>
              </a:tblGrid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предмета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закупки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Минимально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необходимые требования к предмету закупки. В случае указания товарного знака и модели – обоснование такого требования с подробной расшифровкой (для закупок за счет 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общефакультетских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/общеуниверситетских средств)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Нормативный акт, в соответствии с которым проводится закупка (ФЗ №44-ФЗ или Положение о закупке МГУ( 223-ФЗ))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Источник финансирования (наименование бюджета, вид внебюджетных средств, их процентное соотношение в случае совместного финансирования)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Количественные показатели закупки с указанием единиц согласно ОКЕИ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финансирования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поставки товара или завершения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работы,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либо график оказания услуг</a:t>
                      </a: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доставки товара, являющегося предметом контракта, место выполнения работы или оказания услуги, являющихся предметом контракта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6218" marR="36218" marT="18109" marB="181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Сроки и порядок оплаты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Цена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контракта, цифрой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ФИО телефон и е-мейл лица, ответственного за закупки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64" marR="27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58" y="4553089"/>
            <a:ext cx="8501122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Зам. декана физического факультета МГУ по 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экономической и административно-финансовой работе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_____________/расшифровка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случае проведения закупки за счет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общефакультетских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средств)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Начальник отдела закупок физического факультета МГУ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_____________/расшифровка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структурного подразделения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                                              		_____________/расшифровка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Грантодержатель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/руководитель темы, по которой осуществляется финансирование закупки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случае проведения закупки за счет средств грантов/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гос.контрактов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				_____________/расшифровка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Лицо, ответственное за проведение закупки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_____________/расшифровка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50" y="428604"/>
            <a:ext cx="36433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отдел закупок физического факультета МГУ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 ________________________ 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i="1" dirty="0" smtClean="0">
                <a:solidFill>
                  <a:srgbClr val="4F81B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800" i="1" dirty="0" smtClean="0">
                <a:solidFill>
                  <a:srgbClr val="4F81B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Наименование</a:t>
            </a:r>
            <a:r>
              <a:rPr lang="ru-RU" sz="900" i="1" dirty="0" smtClean="0">
                <a:solidFill>
                  <a:srgbClr val="4F81B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структурного подразделения ) 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928670"/>
            <a:ext cx="7143800" cy="307777"/>
          </a:xfrm>
          <a:prstGeom prst="rect">
            <a:avLst/>
          </a:prstGeom>
          <a:solidFill>
            <a:srgbClr val="126C16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Заявка на проведение малой закупки</a:t>
            </a:r>
            <a:endParaRPr lang="ru-RU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57158" y="2060848"/>
            <a:ext cx="8463314" cy="2304256"/>
          </a:xfrm>
          <a:prstGeom prst="rect">
            <a:avLst/>
          </a:prstGeom>
          <a:solidFill>
            <a:srgbClr val="1E6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2332" y="2786058"/>
            <a:ext cx="8101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5496" y="33265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</a:t>
            </a:r>
            <a:r>
              <a:rPr lang="ru-RU" sz="2400" b="1" u="sng" dirty="0" smtClean="0"/>
              <a:t>Статья 15 ФЗ №44-ФЗ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814630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Согласно ч.2 ст.15 ФЗ №44-ФЗ Бюджетное учреждение вправе осуществлять закупочную деятельность в соответствии Федеральным законом от 18 июля 2011 г. N 223-ФЗ "О закупках товаров, работ, услуг отдельными видами юридических лиц". В данном случае бюджетное учреждение разрабатывает, утверждает и размещает до начала года в единой информационной системе правовой акт, в соответствии с которым данное бюджетное учреждение и осуществляет закупочную деятельность в текущем году.</a:t>
            </a:r>
          </a:p>
          <a:p>
            <a:pPr algn="just"/>
            <a:r>
              <a:rPr lang="ru-RU" sz="2400" dirty="0" smtClean="0"/>
              <a:t> В МГУ было разработано и утверждено собственное Положение о закупке товаров, работ, услуг для нужд Федерального государственного бюджетного учреждения высшего профессионального образования «Московский государственный университет имени М.В.Ломоносова». </a:t>
            </a:r>
          </a:p>
          <a:p>
            <a:pPr algn="just"/>
            <a:r>
              <a:rPr lang="ru-RU" sz="2000" b="1" dirty="0" smtClean="0"/>
              <a:t>Утверждено 27.02.2014г.</a:t>
            </a:r>
            <a:endParaRPr lang="ru-RU" sz="2000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00232" y="571480"/>
            <a:ext cx="5000660" cy="642942"/>
          </a:xfrm>
          <a:prstGeom prst="rect">
            <a:avLst/>
          </a:prstGeom>
          <a:solidFill>
            <a:srgbClr val="1E6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715008" y="1571612"/>
            <a:ext cx="2643206" cy="1928826"/>
          </a:xfrm>
          <a:prstGeom prst="rect">
            <a:avLst/>
          </a:prstGeom>
          <a:ln w="57150">
            <a:solidFill>
              <a:srgbClr val="126C1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•Субсидии</a:t>
            </a:r>
          </a:p>
          <a:p>
            <a:r>
              <a:rPr lang="ru-RU" sz="2000" b="1" dirty="0" smtClean="0"/>
              <a:t>•Бюджетные средства</a:t>
            </a:r>
          </a:p>
          <a:p>
            <a:r>
              <a:rPr lang="ru-RU" sz="2000" b="1" dirty="0" smtClean="0"/>
              <a:t>•ОМС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714356"/>
            <a:ext cx="3936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Система закупок МГУ с 2014 года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5214950"/>
            <a:ext cx="2714644" cy="646331"/>
          </a:xfrm>
          <a:prstGeom prst="rect">
            <a:avLst/>
          </a:prstGeom>
          <a:ln w="57150">
            <a:solidFill>
              <a:srgbClr val="126C1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Закупки по 44-ФЗ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5214950"/>
            <a:ext cx="2643206" cy="646331"/>
          </a:xfrm>
          <a:prstGeom prst="rect">
            <a:avLst/>
          </a:prstGeom>
          <a:ln w="57150">
            <a:solidFill>
              <a:srgbClr val="126C1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Закупки по Положению (223-ФЗ)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1571612"/>
            <a:ext cx="2643206" cy="1938992"/>
          </a:xfrm>
          <a:prstGeom prst="rect">
            <a:avLst/>
          </a:prstGeom>
          <a:ln w="57150">
            <a:solidFill>
              <a:srgbClr val="126C1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•гранты </a:t>
            </a:r>
          </a:p>
          <a:p>
            <a:r>
              <a:rPr lang="ru-RU" sz="2000" b="1" dirty="0" smtClean="0"/>
              <a:t>•</a:t>
            </a:r>
            <a:r>
              <a:rPr lang="ru-RU" sz="2000" b="1" dirty="0" err="1" smtClean="0"/>
              <a:t>гос.контракты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•все внебюджетные средства </a:t>
            </a:r>
          </a:p>
          <a:p>
            <a:r>
              <a:rPr lang="ru-RU" sz="2000" b="1" dirty="0" smtClean="0"/>
              <a:t>•пожертвования </a:t>
            </a:r>
          </a:p>
          <a:p>
            <a:r>
              <a:rPr lang="ru-RU" sz="2000" b="1" dirty="0" smtClean="0"/>
              <a:t>•аренда 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714480" y="3786190"/>
            <a:ext cx="571504" cy="1143008"/>
          </a:xfrm>
          <a:prstGeom prst="downArrow">
            <a:avLst/>
          </a:prstGeom>
          <a:solidFill>
            <a:srgbClr val="12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072330" y="3786190"/>
            <a:ext cx="571504" cy="1143008"/>
          </a:xfrm>
          <a:prstGeom prst="downArrow">
            <a:avLst/>
          </a:prstGeom>
          <a:solidFill>
            <a:srgbClr val="12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хема 19"/>
          <p:cNvGraphicFramePr/>
          <p:nvPr/>
        </p:nvGraphicFramePr>
        <p:xfrm>
          <a:off x="3857620" y="3857628"/>
          <a:ext cx="292895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28596" y="2000240"/>
            <a:ext cx="8286808" cy="2143140"/>
          </a:xfrm>
          <a:prstGeom prst="rect">
            <a:avLst/>
          </a:prstGeom>
          <a:solidFill>
            <a:srgbClr val="1E6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42332" y="2344159"/>
            <a:ext cx="8101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Сравнительная таблица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Порядка осуществления закупок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44-ФЗ и по Положению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7" y="1052736"/>
          <a:ext cx="8429683" cy="4233900"/>
        </p:xfrm>
        <a:graphic>
          <a:graphicData uri="http://schemas.openxmlformats.org/drawingml/2006/table">
            <a:tbl>
              <a:tblPr/>
              <a:tblGrid>
                <a:gridCol w="2786082"/>
                <a:gridCol w="3071834"/>
                <a:gridCol w="2571767"/>
              </a:tblGrid>
              <a:tr h="549919">
                <a:tc>
                  <a:txBody>
                    <a:bodyPr/>
                    <a:lstStyle/>
                    <a:p>
                      <a:pPr marL="127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5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spc="-5" dirty="0" err="1">
                          <a:latin typeface="Arial"/>
                          <a:ea typeface="Arial"/>
                          <a:cs typeface="Times New Roman"/>
                        </a:rPr>
                        <a:t>й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b="1" spc="-3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b="1" spc="-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b="1" spc="7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2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док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spc="-4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25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b="1" spc="-2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25" dirty="0" err="1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ение</a:t>
                      </a:r>
                      <a:r>
                        <a:rPr lang="en-US" sz="1800" b="1" spc="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о </a:t>
                      </a:r>
                      <a:r>
                        <a:rPr lang="en-US" sz="1800" b="1" spc="-20" dirty="0" err="1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ак</a:t>
                      </a:r>
                      <a:r>
                        <a:rPr lang="en-US" sz="1800" b="1" spc="-15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ке</a:t>
                      </a:r>
                      <a:r>
                        <a:rPr lang="en-US" sz="1800" b="1" spc="1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МГУ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71830" indent="441325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latin typeface="Arial"/>
                          <a:ea typeface="Arial"/>
                          <a:cs typeface="Times New Roman"/>
                        </a:rPr>
                        <a:t>44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-ФЗ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242169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ts val="203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b="1" spc="5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Пл</a:t>
                      </a:r>
                      <a:r>
                        <a:rPr lang="en-US" sz="1800" b="1" spc="-1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ниро</a:t>
                      </a:r>
                      <a:r>
                        <a:rPr lang="en-US" sz="1800" b="1" spc="-2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b="1" spc="-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b="1" spc="1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spc="-2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b="1" spc="-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b="1" spc="-2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spc="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6C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533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не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ю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ч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35" dirty="0" err="1">
                          <a:latin typeface="Arial"/>
                          <a:ea typeface="Arial"/>
                          <a:cs typeface="Times New Roman"/>
                        </a:rPr>
                        <a:t>ю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 err="1" smtClean="0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800" spc="-1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до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50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17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spc="-2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г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-1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йна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20675" indent="0" algn="ctr">
                        <a:lnSpc>
                          <a:spcPct val="104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 smtClean="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-2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15" dirty="0" err="1" smtClean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15" dirty="0" err="1" smtClean="0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-40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ль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ги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449926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ла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ро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го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800" spc="-1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 spc="-3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50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1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170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1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7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-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>
                          <a:latin typeface="Arial"/>
                          <a:ea typeface="Arial"/>
                          <a:cs typeface="Times New Roman"/>
                        </a:rPr>
                        <a:t>Г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137625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из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нение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пл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5725" marR="57785" indent="0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из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нение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тр</a:t>
                      </a:r>
                      <a:r>
                        <a:rPr lang="en-US" sz="1800" spc="-1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бн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ти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spc="-3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сро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2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spc="2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изм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ны</a:t>
                      </a:r>
                      <a:r>
                        <a:rPr lang="en-US" sz="1800" spc="-2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10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%,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-2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ния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(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зм</a:t>
                      </a:r>
                      <a:r>
                        <a:rPr lang="en-US" sz="1800" spc="-1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3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тр</a:t>
                      </a:r>
                      <a:r>
                        <a:rPr lang="en-US" sz="18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ь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ые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чники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фин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ро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ния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spc="-4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э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мия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179070" algn="ctr">
                        <a:lnSpc>
                          <a:spcPct val="104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изм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тр</a:t>
                      </a:r>
                      <a:r>
                        <a:rPr lang="en-US" sz="1800" spc="-1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бн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ти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spc="-3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сро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2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изм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10" dirty="0" err="1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ны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5725" marR="401955" indent="0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10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%,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-2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ния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(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зм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но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spc="-2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тр</a:t>
                      </a:r>
                      <a:r>
                        <a:rPr lang="en-US" sz="18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ь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э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номи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),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404665"/>
          <a:ext cx="8501121" cy="5840544"/>
        </p:xfrm>
        <a:graphic>
          <a:graphicData uri="http://schemas.openxmlformats.org/drawingml/2006/table">
            <a:tbl>
              <a:tblPr/>
              <a:tblGrid>
                <a:gridCol w="2857519"/>
                <a:gridCol w="3000396"/>
                <a:gridCol w="25400"/>
                <a:gridCol w="2592406"/>
                <a:gridCol w="25400"/>
              </a:tblGrid>
              <a:tr h="580008">
                <a:tc>
                  <a:txBody>
                    <a:bodyPr/>
                    <a:lstStyle/>
                    <a:p>
                      <a:pPr marL="127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5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spc="-5" dirty="0" err="1">
                          <a:latin typeface="Arial"/>
                          <a:ea typeface="Arial"/>
                          <a:cs typeface="Times New Roman"/>
                        </a:rPr>
                        <a:t>й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b="1" spc="-3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b="1" spc="-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b="1" spc="7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2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док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07315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spc="-4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25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b="1" spc="-2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30" dirty="0" err="1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ение</a:t>
                      </a:r>
                      <a:r>
                        <a:rPr lang="en-US" sz="1800" b="1" spc="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о </a:t>
                      </a:r>
                      <a:r>
                        <a:rPr lang="en-US" sz="1800" b="1" spc="-25" dirty="0" err="1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ак</a:t>
                      </a:r>
                      <a:r>
                        <a:rPr lang="en-US" sz="1800" b="1" spc="-2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пке</a:t>
                      </a:r>
                      <a:r>
                        <a:rPr lang="en-US" sz="1800" b="1" spc="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МГУ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latin typeface="Arial"/>
                          <a:ea typeface="Arial"/>
                          <a:cs typeface="Times New Roman"/>
                        </a:rPr>
                        <a:t>44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-ФЗ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662">
                <a:tc gridSpan="5">
                  <a:txBody>
                    <a:bodyPr/>
                    <a:lstStyle/>
                    <a:p>
                      <a:pPr marL="2238375" marR="1721485" indent="-268288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b="1" spc="-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b="1" spc="-2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пки</a:t>
                      </a:r>
                      <a:r>
                        <a:rPr lang="en-US" sz="1800" b="1" spc="1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у </a:t>
                      </a:r>
                      <a:r>
                        <a:rPr lang="en-US" sz="1800" b="1" spc="-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b="1" spc="-1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нс</a:t>
                      </a:r>
                      <a:r>
                        <a:rPr lang="en-US" sz="1800" b="1" spc="-3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spc="-3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b="1" spc="-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b="1" spc="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3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г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55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b="1" spc="-1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b="1" spc="-5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spc="-4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чни</a:t>
                      </a:r>
                      <a:r>
                        <a:rPr lang="en-US" sz="1800" b="1" spc="-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b="1" spc="55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800" b="1" spc="55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(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ЕИ)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</a:p>
                    <a:p>
                      <a:pPr marL="1970088" marR="1721485" indent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без</a:t>
                      </a:r>
                      <a:r>
                        <a:rPr lang="en-US" sz="1800" b="1" spc="5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spc="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2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spc="-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ения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spc="-3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b="1" spc="-4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рен</a:t>
                      </a:r>
                      <a:r>
                        <a:rPr lang="en-US" sz="1800" b="1" spc="-2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ных</a:t>
                      </a:r>
                      <a:r>
                        <a:rPr lang="en-US" sz="1800" b="1" spc="35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800" b="1" spc="3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spc="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оце</a:t>
                      </a:r>
                      <a:r>
                        <a:rPr lang="en-US" sz="1800" b="1" spc="15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b="1" spc="-4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6C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424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5" dirty="0" err="1" smtClean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800" spc="-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r>
                        <a:rPr lang="en-US" sz="1800" spc="-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986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лые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2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 err="1" smtClean="0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800" spc="-1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до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50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17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.,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пр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х</a:t>
                      </a:r>
                      <a:r>
                        <a:rPr lang="en-US" sz="1800" spc="-2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50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67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х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2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marR="5080" indent="0" algn="ctr">
                        <a:lnSpc>
                          <a:spcPct val="104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 err="1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до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10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en-US" sz="1800" spc="10" dirty="0"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00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17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-2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в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х</a:t>
                      </a:r>
                      <a:r>
                        <a:rPr lang="en-US" sz="1800" spc="-2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ты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МГУ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en-US" sz="1800" spc="10" dirty="0"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%)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056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обос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5" dirty="0" err="1" smtClean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spc="-2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об</a:t>
                      </a:r>
                      <a:r>
                        <a:rPr lang="en-US" sz="1800" spc="-10" dirty="0" err="1" smtClean="0">
                          <a:latin typeface="Arial"/>
                          <a:ea typeface="Arial"/>
                          <a:cs typeface="Times New Roman"/>
                        </a:rPr>
                        <a:t>щ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-1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ра</a:t>
                      </a:r>
                      <a:r>
                        <a:rPr lang="en-US" sz="1800" spc="-4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marR="32385" indent="0" algn="ctr">
                        <a:lnSpc>
                          <a:spcPct val="104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ра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ч</a:t>
                      </a:r>
                      <a:r>
                        <a:rPr lang="en-US" sz="1800" spc="-4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-1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треб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ния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-17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spc="4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spc="-2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Мин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э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льный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2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ч</a:t>
                      </a:r>
                      <a:r>
                        <a:rPr lang="en-US" sz="18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056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 err="1" smtClean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15" dirty="0" err="1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ю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ч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spc="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в ПГ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 err="1" smtClean="0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800" spc="-1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50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17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marR="331470" indent="0" algn="ctr">
                        <a:lnSpc>
                          <a:spcPct val="104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Arial"/>
                          <a:cs typeface="Times New Roman"/>
                        </a:rPr>
                        <a:t>Все 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800" spc="-1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ю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чени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м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-2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-4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ль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х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522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из</a:t>
                      </a:r>
                      <a:r>
                        <a:rPr lang="en-US" sz="1800" spc="-20" dirty="0" err="1" smtClean="0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-10" dirty="0" err="1" smtClean="0">
                          <a:latin typeface="Arial"/>
                          <a:ea typeface="Arial"/>
                          <a:cs typeface="Times New Roman"/>
                        </a:rPr>
                        <a:t>щ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ние</a:t>
                      </a:r>
                      <a:r>
                        <a:rPr lang="en-US" sz="1800" spc="-1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ро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 err="1" smtClean="0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800" spc="-1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50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17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пи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spc="-2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361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 smtClean="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-15" dirty="0" err="1" smtClean="0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spc="15" dirty="0" err="1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-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из</a:t>
                      </a:r>
                      <a:r>
                        <a:rPr lang="en-US" sz="1800" spc="-20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-10" dirty="0" err="1">
                          <a:latin typeface="Arial"/>
                          <a:ea typeface="Arial"/>
                          <a:cs typeface="Times New Roman"/>
                        </a:rPr>
                        <a:t>щ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 err="1" smtClean="0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800" spc="-1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б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50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17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-40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536" y="1185751"/>
          <a:ext cx="8352928" cy="4332100"/>
        </p:xfrm>
        <a:graphic>
          <a:graphicData uri="http://schemas.openxmlformats.org/drawingml/2006/table">
            <a:tbl>
              <a:tblPr/>
              <a:tblGrid>
                <a:gridCol w="2786081"/>
                <a:gridCol w="3000396"/>
                <a:gridCol w="46171"/>
                <a:gridCol w="2468570"/>
                <a:gridCol w="51710"/>
              </a:tblGrid>
              <a:tr h="203996">
                <a:tc>
                  <a:txBody>
                    <a:bodyPr/>
                    <a:lstStyle/>
                    <a:p>
                      <a:pPr marL="127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5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spc="-5" dirty="0" err="1">
                          <a:latin typeface="Arial"/>
                          <a:ea typeface="Arial"/>
                          <a:cs typeface="Times New Roman"/>
                        </a:rPr>
                        <a:t>й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b="1" spc="-3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b="1" spc="-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b="1" spc="7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2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док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07315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spc="-4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25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b="1" spc="-2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30" dirty="0" err="1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ение</a:t>
                      </a:r>
                      <a:r>
                        <a:rPr lang="en-US" sz="1800" b="1" spc="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о </a:t>
                      </a:r>
                      <a:r>
                        <a:rPr lang="en-US" sz="1800" b="1" spc="-25" dirty="0" err="1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ак</a:t>
                      </a:r>
                      <a:r>
                        <a:rPr lang="en-US" sz="1800" b="1" spc="-20" dirty="0" err="1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пке</a:t>
                      </a:r>
                      <a:r>
                        <a:rPr lang="en-US" sz="1800" b="1" spc="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МГУ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latin typeface="Arial"/>
                          <a:ea typeface="Arial"/>
                          <a:cs typeface="Times New Roman"/>
                        </a:rPr>
                        <a:t>44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-ФЗ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93"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ts val="203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b="1" spc="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нк</a:t>
                      </a:r>
                      <a:r>
                        <a:rPr lang="en-US" sz="1800" b="1" spc="-4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рен</a:t>
                      </a:r>
                      <a:r>
                        <a:rPr lang="en-US" sz="1800" b="1" spc="-3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ные</a:t>
                      </a:r>
                      <a:r>
                        <a:rPr lang="en-US" sz="1800" b="1" spc="2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spc="-2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b="1" spc="-5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b="1" spc="-2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пки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6C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567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15" dirty="0" err="1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r>
                        <a:rPr lang="en-US" sz="1800" spc="15" dirty="0" err="1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30" dirty="0" err="1" smtClean="0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К+</a:t>
                      </a:r>
                      <a:r>
                        <a:rPr lang="en-US" sz="1800" spc="-10" dirty="0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О+</a:t>
                      </a:r>
                      <a:r>
                        <a:rPr lang="en-US" sz="1800" spc="5" dirty="0" smtClean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081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 err="1" smtClean="0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spc="-20" dirty="0" err="1" smtClean="0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-35" dirty="0" err="1" smtClean="0">
                          <a:latin typeface="Arial"/>
                          <a:ea typeface="Arial"/>
                          <a:cs typeface="Times New Roman"/>
                        </a:rPr>
                        <a:t>э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15" dirty="0" err="1" smtClean="0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тр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нный</a:t>
                      </a:r>
                      <a:r>
                        <a:rPr lang="en-US" sz="1800" spc="-2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35" dirty="0" err="1">
                          <a:latin typeface="Arial"/>
                          <a:ea typeface="Arial"/>
                          <a:cs typeface="Times New Roman"/>
                        </a:rPr>
                        <a:t>э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1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800" spc="-35" dirty="0" err="1">
                          <a:latin typeface="Arial"/>
                          <a:ea typeface="Arial"/>
                          <a:cs typeface="Times New Roman"/>
                        </a:rPr>
                        <a:t>э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тр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нный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35" dirty="0" err="1">
                          <a:latin typeface="Arial"/>
                          <a:ea typeface="Arial"/>
                          <a:cs typeface="Times New Roman"/>
                        </a:rPr>
                        <a:t>э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а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67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en-US" sz="1800" spc="1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3089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про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-1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ти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ро</a:t>
                      </a:r>
                      <a:r>
                        <a:rPr lang="en-US" sz="1800" spc="-1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 err="1" smtClean="0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800" spc="-1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до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1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млн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.р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.,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 err="1">
                          <a:latin typeface="Arial"/>
                          <a:ea typeface="Arial"/>
                          <a:cs typeface="Times New Roman"/>
                        </a:rPr>
                        <a:t>ц</a:t>
                      </a:r>
                      <a:r>
                        <a:rPr lang="en-US" sz="1800" spc="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на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до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>
                          <a:latin typeface="Arial"/>
                          <a:ea typeface="Arial"/>
                          <a:cs typeface="Times New Roman"/>
                        </a:rPr>
                        <a:t>50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-170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.,</a:t>
                      </a:r>
                      <a:r>
                        <a:rPr lang="en-US" sz="1800" spc="-1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r>
                        <a:rPr lang="en-US" sz="1800" spc="-5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en-US" sz="1800" spc="10" dirty="0" smtClean="0"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800" dirty="0" smtClean="0"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r>
                        <a:rPr lang="ru-RU" sz="180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dirty="0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193">
                <a:tc>
                  <a:txBody>
                    <a:bodyPr/>
                    <a:lstStyle/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за</a:t>
                      </a:r>
                      <a:r>
                        <a:rPr lang="en-US" sz="1800" spc="5" dirty="0" err="1" smtClean="0">
                          <a:latin typeface="Arial"/>
                          <a:ea typeface="Arial"/>
                          <a:cs typeface="Times New Roman"/>
                        </a:rPr>
                        <a:t>про</a:t>
                      </a:r>
                      <a:r>
                        <a:rPr lang="en-US" sz="1800" dirty="0" err="1" smtClean="0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spc="-15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spc="-3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spc="15" dirty="0" err="1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spc="-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800" spc="10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latin typeface="Arial"/>
                          <a:ea typeface="Arial"/>
                          <a:cs typeface="Times New Roman"/>
                        </a:rPr>
                        <a:t>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дней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дней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1043377">
                <a:tc>
                  <a:txBody>
                    <a:bodyPr/>
                    <a:lstStyle/>
                    <a:p>
                      <a:pPr marL="1270" marR="0" indent="0" algn="ctr" defTabSz="914400" rtl="0" eaLnBrk="1" fontAlgn="auto" latinLnBrk="0" hangingPunct="1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использование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товарных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знаков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rtl="0" eaLnBrk="1" fontAlgn="auto" latinLnBrk="0" hangingPunct="1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да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ts val="16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нет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только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с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ребованием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совместимости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2540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45719"/>
          </a:xfrm>
          <a:prstGeom prst="rect">
            <a:avLst/>
          </a:prstGeom>
          <a:solidFill>
            <a:srgbClr val="1B7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6381328"/>
            <a:ext cx="9144000" cy="441340"/>
            <a:chOff x="0" y="6381328"/>
            <a:chExt cx="9144000" cy="441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381328"/>
              <a:ext cx="9144000" cy="45719"/>
            </a:xfrm>
            <a:prstGeom prst="rect">
              <a:avLst/>
            </a:prstGeom>
            <a:solidFill>
              <a:srgbClr val="1B73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488" y="6453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Отдел закупок физического факультета МГУ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332656"/>
          <a:ext cx="8358246" cy="5879995"/>
        </p:xfrm>
        <a:graphic>
          <a:graphicData uri="http://schemas.openxmlformats.org/drawingml/2006/table">
            <a:tbl>
              <a:tblPr/>
              <a:tblGrid>
                <a:gridCol w="2786081"/>
                <a:gridCol w="3000396"/>
                <a:gridCol w="546411"/>
                <a:gridCol w="1968330"/>
                <a:gridCol w="57028"/>
              </a:tblGrid>
              <a:tr h="652016">
                <a:tc>
                  <a:txBody>
                    <a:bodyPr/>
                    <a:lstStyle/>
                    <a:p>
                      <a:pPr marL="127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5" dirty="0" err="1">
                          <a:latin typeface="Arial"/>
                          <a:ea typeface="Arial"/>
                          <a:cs typeface="Times New Roman"/>
                        </a:rPr>
                        <a:t>Д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spc="-5" dirty="0" err="1">
                          <a:latin typeface="Arial"/>
                          <a:ea typeface="Arial"/>
                          <a:cs typeface="Times New Roman"/>
                        </a:rPr>
                        <a:t>й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с</a:t>
                      </a:r>
                      <a:r>
                        <a:rPr lang="en-US" sz="1800" b="1" spc="-35" dirty="0" err="1">
                          <a:latin typeface="Arial"/>
                          <a:ea typeface="Arial"/>
                          <a:cs typeface="Times New Roman"/>
                        </a:rPr>
                        <a:t>т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в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en-US" sz="1800" b="1" spc="-5" dirty="0" err="1">
                          <a:latin typeface="Arial"/>
                          <a:ea typeface="Arial"/>
                          <a:cs typeface="Times New Roman"/>
                        </a:rPr>
                        <a:t>е</a:t>
                      </a:r>
                      <a:r>
                        <a:rPr lang="en-US" sz="1800" b="1" dirty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800" b="1" spc="7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20" dirty="0" err="1">
                          <a:latin typeface="Arial"/>
                          <a:ea typeface="Arial"/>
                          <a:cs typeface="Times New Roman"/>
                        </a:rPr>
                        <a:t>р</a:t>
                      </a:r>
                      <a:r>
                        <a:rPr lang="en-US" sz="1800" b="1" spc="5" dirty="0" err="1">
                          <a:latin typeface="Arial"/>
                          <a:ea typeface="Arial"/>
                          <a:cs typeface="Times New Roman"/>
                        </a:rPr>
                        <a:t>я</a:t>
                      </a:r>
                      <a:r>
                        <a:rPr lang="en-US" sz="1800" b="1" dirty="0" err="1">
                          <a:latin typeface="Arial"/>
                          <a:ea typeface="Arial"/>
                          <a:cs typeface="Times New Roman"/>
                        </a:rPr>
                        <a:t>док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07315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Arial"/>
                          <a:cs typeface="Times New Roman"/>
                        </a:rPr>
                        <a:t>П</a:t>
                      </a:r>
                      <a:r>
                        <a:rPr lang="en-US" sz="1800" b="1" spc="-4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25">
                          <a:latin typeface="Arial"/>
                          <a:ea typeface="Arial"/>
                          <a:cs typeface="Times New Roman"/>
                        </a:rPr>
                        <a:t>л</a:t>
                      </a:r>
                      <a:r>
                        <a:rPr lang="en-US" sz="1800" b="1" spc="-20">
                          <a:latin typeface="Arial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en-US" sz="1800" b="1" spc="-30">
                          <a:latin typeface="Arial"/>
                          <a:ea typeface="Arial"/>
                          <a:cs typeface="Times New Roman"/>
                        </a:rPr>
                        <a:t>ж</a:t>
                      </a:r>
                      <a:r>
                        <a:rPr lang="en-US" sz="1800" b="1">
                          <a:latin typeface="Arial"/>
                          <a:ea typeface="Arial"/>
                          <a:cs typeface="Times New Roman"/>
                        </a:rPr>
                        <a:t>ение</a:t>
                      </a:r>
                      <a:r>
                        <a:rPr lang="en-US" sz="1800" b="1" spc="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>
                          <a:latin typeface="Arial"/>
                          <a:ea typeface="Arial"/>
                          <a:cs typeface="Times New Roman"/>
                        </a:rPr>
                        <a:t>о </a:t>
                      </a:r>
                      <a:r>
                        <a:rPr lang="en-US" sz="1800" b="1" spc="-25">
                          <a:latin typeface="Arial"/>
                          <a:ea typeface="Arial"/>
                          <a:cs typeface="Times New Roman"/>
                        </a:rPr>
                        <a:t>з</a:t>
                      </a:r>
                      <a:r>
                        <a:rPr lang="en-US" sz="1800" b="1">
                          <a:latin typeface="Arial"/>
                          <a:ea typeface="Arial"/>
                          <a:cs typeface="Times New Roman"/>
                        </a:rPr>
                        <a:t>ак</a:t>
                      </a:r>
                      <a:r>
                        <a:rPr lang="en-US" sz="1800" b="1" spc="-20"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en-US" sz="1800" b="1">
                          <a:latin typeface="Arial"/>
                          <a:ea typeface="Arial"/>
                          <a:cs typeface="Times New Roman"/>
                        </a:rPr>
                        <a:t>пке</a:t>
                      </a:r>
                      <a:r>
                        <a:rPr lang="en-US" sz="1800" b="1" spc="15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>
                          <a:latin typeface="Arial"/>
                          <a:ea typeface="Arial"/>
                          <a:cs typeface="Times New Roman"/>
                        </a:rPr>
                        <a:t>МГУ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algn="ctr">
                        <a:lnSpc>
                          <a:spcPts val="203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>
                          <a:latin typeface="Arial"/>
                          <a:ea typeface="Arial"/>
                          <a:cs typeface="Times New Roman"/>
                        </a:rPr>
                        <a:t>44</a:t>
                      </a:r>
                      <a:r>
                        <a:rPr lang="en-US" sz="1800" b="1">
                          <a:latin typeface="Arial"/>
                          <a:ea typeface="Arial"/>
                          <a:cs typeface="Times New Roman"/>
                        </a:rPr>
                        <a:t>-ФЗ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9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Т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ребования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 участникам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6C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382"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лицензии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сертификаты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и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др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обязательные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требования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закону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15"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непроведение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ликвидации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неприостановление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деятельности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отсутствие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задолжности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в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бюджет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(25%)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482"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отсутствие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в РНП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44-ФЗ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722"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отсутствие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в РНП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223-ФЗ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</a:tr>
              <a:tr h="1452208">
                <a:tc>
                  <a:txBody>
                    <a:bodyPr/>
                    <a:lstStyle/>
                    <a:p>
                      <a:pPr marL="177800" indent="0" algn="ctr" defTabSz="914400" rtl="0" eaLnBrk="1" latinLnBrk="0" hangingPunct="1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квалификационные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требования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ctr" defTabSz="914400" rtl="0" eaLnBrk="1" latinLnBrk="0" hangingPunct="1">
                        <a:lnSpc>
                          <a:spcPts val="167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наличие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ресурсов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положительный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опыт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отсутствие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отрицательного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опыта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контрактам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с МГУ,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кадровые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ресурсы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и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их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квалификация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177800" indent="0" algn="ctr" defTabSz="914400" rtl="0" eaLnBrk="1" latinLnBrk="0" hangingPunct="1">
                        <a:lnSpc>
                          <a:spcPts val="167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(п. 5.3.)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33400" marR="692150" indent="0" algn="ctr" defTabSz="914400" rtl="0" eaLnBrk="1" latinLnBrk="0" hangingPunct="1">
                        <a:lnSpc>
                          <a:spcPts val="167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только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 ПП РФ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16450</TotalTime>
  <Words>1769</Words>
  <Application>Microsoft Office PowerPoint</Application>
  <PresentationFormat>Экран (4:3)</PresentationFormat>
  <Paragraphs>415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Юлия</cp:lastModifiedBy>
  <cp:revision>278</cp:revision>
  <dcterms:created xsi:type="dcterms:W3CDTF">2013-11-26T12:42:14Z</dcterms:created>
  <dcterms:modified xsi:type="dcterms:W3CDTF">2014-04-24T09:22:36Z</dcterms:modified>
</cp:coreProperties>
</file>