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59" r:id="rId4"/>
    <p:sldId id="261" r:id="rId5"/>
    <p:sldId id="262" r:id="rId6"/>
    <p:sldId id="263" r:id="rId7"/>
    <p:sldId id="283" r:id="rId8"/>
    <p:sldId id="266" r:id="rId9"/>
    <p:sldId id="275" r:id="rId10"/>
    <p:sldId id="267" r:id="rId11"/>
    <p:sldId id="268" r:id="rId12"/>
    <p:sldId id="277" r:id="rId13"/>
    <p:sldId id="269" r:id="rId14"/>
    <p:sldId id="270" r:id="rId15"/>
    <p:sldId id="271" r:id="rId16"/>
    <p:sldId id="272" r:id="rId17"/>
    <p:sldId id="273" r:id="rId18"/>
    <p:sldId id="274" r:id="rId19"/>
    <p:sldId id="284" r:id="rId20"/>
    <p:sldId id="285" r:id="rId21"/>
    <p:sldId id="286" r:id="rId22"/>
    <p:sldId id="287" r:id="rId23"/>
    <p:sldId id="288" r:id="rId24"/>
    <p:sldId id="276" r:id="rId25"/>
    <p:sldId id="278" r:id="rId26"/>
    <p:sldId id="280" r:id="rId27"/>
    <p:sldId id="281" r:id="rId28"/>
    <p:sldId id="282"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8D1D"/>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20" d="100"/>
          <a:sy n="120" d="100"/>
        </p:scale>
        <p:origin x="-137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03B78E-4DB9-485A-BC70-7D61FB2555C9}" type="datetimeFigureOut">
              <a:rPr lang="ru-RU" smtClean="0"/>
              <a:pPr/>
              <a:t>09.01.2014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E1E806-D13A-4521-B7C3-5EA4F32F89B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457200" indent="-457200">
              <a:buFont typeface="+mj-lt"/>
              <a:buAutoNum type="arabicParenR" startAt="19"/>
            </a:pPr>
            <a:r>
              <a:rPr lang="ru-RU" sz="1200" dirty="0" smtClean="0"/>
              <a:t>) заключения договора на оказание услуг по осуществлению авторского контроля за разработкой проектной документации объекта капитального строительства, проведению авторского надзора за строительством, реконструкцией, капитальным ремонтом объекта капитального строительства соответствующими авторами, на проведение технического и авторского надзора за выполнением работ по сохранению объекта культурного наследия (памятников истории и культуры) народов Российской Федерации авторами проектов; </a:t>
            </a:r>
          </a:p>
          <a:p>
            <a:pPr marL="457200" indent="-457200">
              <a:buFont typeface="+mj-lt"/>
              <a:buAutoNum type="arabicParenR" startAt="19"/>
            </a:pPr>
            <a:r>
              <a:rPr lang="ru-RU" sz="1200" dirty="0" smtClean="0"/>
              <a:t>20) заключения договоров на оказание услуг, связанных с обеспечением визитов глав иностранных государств, глав правительств иностранных государств, руководителей международных организаций, парламентских делегаций, правительственных делегаций, делегаций иностранных государств (гостиничное, транспортное обслуживание, эксплуатация компьютерного оборудования, обеспечение питания, аренда и изготовление реквизитов для </a:t>
            </a:r>
            <a:endParaRPr lang="ru-RU" dirty="0"/>
          </a:p>
        </p:txBody>
      </p:sp>
      <p:sp>
        <p:nvSpPr>
          <p:cNvPr id="4" name="Номер слайда 3"/>
          <p:cNvSpPr>
            <a:spLocks noGrp="1"/>
          </p:cNvSpPr>
          <p:nvPr>
            <p:ph type="sldNum" sz="quarter" idx="10"/>
          </p:nvPr>
        </p:nvSpPr>
        <p:spPr/>
        <p:txBody>
          <a:bodyPr/>
          <a:lstStyle/>
          <a:p>
            <a:fld id="{47E1E806-D13A-4521-B7C3-5EA4F32F89B1}" type="slidenum">
              <a:rPr lang="ru-RU" smtClean="0"/>
              <a:pPr/>
              <a:t>17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0829FFE-473F-4F8D-A303-EAD9CEF6B4A5}" type="datetimeFigureOut">
              <a:rPr lang="ru-RU" smtClean="0"/>
              <a:pPr/>
              <a:t>09.01.2014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2841E0-91DB-4D3D-A98A-318AD1D10B7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829FFE-473F-4F8D-A303-EAD9CEF6B4A5}" type="datetimeFigureOut">
              <a:rPr lang="ru-RU" smtClean="0"/>
              <a:pPr/>
              <a:t>09.01.2014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2841E0-91DB-4D3D-A98A-318AD1D10B7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829FFE-473F-4F8D-A303-EAD9CEF6B4A5}" type="datetimeFigureOut">
              <a:rPr lang="ru-RU" smtClean="0"/>
              <a:pPr/>
              <a:t>09.01.2014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2841E0-91DB-4D3D-A98A-318AD1D10B7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829FFE-473F-4F8D-A303-EAD9CEF6B4A5}" type="datetimeFigureOut">
              <a:rPr lang="ru-RU" smtClean="0"/>
              <a:pPr/>
              <a:t>09.01.2014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2841E0-91DB-4D3D-A98A-318AD1D10B7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0829FFE-473F-4F8D-A303-EAD9CEF6B4A5}" type="datetimeFigureOut">
              <a:rPr lang="ru-RU" smtClean="0"/>
              <a:pPr/>
              <a:t>09.01.2014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2841E0-91DB-4D3D-A98A-318AD1D10B7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0829FFE-473F-4F8D-A303-EAD9CEF6B4A5}" type="datetimeFigureOut">
              <a:rPr lang="ru-RU" smtClean="0"/>
              <a:pPr/>
              <a:t>09.01.2014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2841E0-91DB-4D3D-A98A-318AD1D10B7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0829FFE-473F-4F8D-A303-EAD9CEF6B4A5}" type="datetimeFigureOut">
              <a:rPr lang="ru-RU" smtClean="0"/>
              <a:pPr/>
              <a:t>09.01.2014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42841E0-91DB-4D3D-A98A-318AD1D10B7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0829FFE-473F-4F8D-A303-EAD9CEF6B4A5}" type="datetimeFigureOut">
              <a:rPr lang="ru-RU" smtClean="0"/>
              <a:pPr/>
              <a:t>09.01.2014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42841E0-91DB-4D3D-A98A-318AD1D10B7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0829FFE-473F-4F8D-A303-EAD9CEF6B4A5}" type="datetimeFigureOut">
              <a:rPr lang="ru-RU" smtClean="0"/>
              <a:pPr/>
              <a:t>09.01.2014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42841E0-91DB-4D3D-A98A-318AD1D10B7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0829FFE-473F-4F8D-A303-EAD9CEF6B4A5}" type="datetimeFigureOut">
              <a:rPr lang="ru-RU" smtClean="0"/>
              <a:pPr/>
              <a:t>09.01.2014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2841E0-91DB-4D3D-A98A-318AD1D10B7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0829FFE-473F-4F8D-A303-EAD9CEF6B4A5}" type="datetimeFigureOut">
              <a:rPr lang="ru-RU" smtClean="0"/>
              <a:pPr/>
              <a:t>09.01.2014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2841E0-91DB-4D3D-A98A-318AD1D10B7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829FFE-473F-4F8D-A303-EAD9CEF6B4A5}" type="datetimeFigureOut">
              <a:rPr lang="ru-RU" smtClean="0"/>
              <a:pPr/>
              <a:t>09.01.2014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2841E0-91DB-4D3D-A98A-318AD1D10B7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11" name="Прямоугольник 10"/>
          <p:cNvSpPr/>
          <p:nvPr/>
        </p:nvSpPr>
        <p:spPr>
          <a:xfrm>
            <a:off x="2643174" y="4786322"/>
            <a:ext cx="3786214" cy="857256"/>
          </a:xfrm>
          <a:prstGeom prst="rect">
            <a:avLst/>
          </a:prstGeom>
          <a:solidFill>
            <a:srgbClr val="1E6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357158" y="2060848"/>
            <a:ext cx="8463314" cy="2304256"/>
          </a:xfrm>
          <a:prstGeom prst="rect">
            <a:avLst/>
          </a:prstGeom>
          <a:solidFill>
            <a:srgbClr val="1E6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501830" y="2204864"/>
            <a:ext cx="8101634" cy="1938992"/>
          </a:xfrm>
          <a:prstGeom prst="rect">
            <a:avLst/>
          </a:prstGeom>
          <a:noFill/>
        </p:spPr>
        <p:txBody>
          <a:bodyPr wrap="square" rtlCol="0">
            <a:spAutoFit/>
          </a:bodyPr>
          <a:lstStyle/>
          <a:p>
            <a:pPr algn="ctr"/>
            <a:r>
              <a:rPr lang="ru-RU" sz="4000" b="1" dirty="0" smtClean="0">
                <a:solidFill>
                  <a:schemeClr val="bg1"/>
                </a:solidFill>
                <a:latin typeface="Times New Roman" pitchFamily="18" charset="0"/>
                <a:cs typeface="Times New Roman" pitchFamily="18" charset="0"/>
              </a:rPr>
              <a:t>Организация закупок на физическом факультете МГУ имени М.В. Ломоносова</a:t>
            </a:r>
            <a:endParaRPr lang="ru-RU" sz="4000" b="1" dirty="0">
              <a:solidFill>
                <a:schemeClr val="bg1"/>
              </a:solidFill>
              <a:latin typeface="Times New Roman" pitchFamily="18" charset="0"/>
              <a:cs typeface="Times New Roman" pitchFamily="18" charset="0"/>
            </a:endParaRPr>
          </a:p>
        </p:txBody>
      </p:sp>
      <p:sp>
        <p:nvSpPr>
          <p:cNvPr id="7" name="Прямоугольник 6"/>
          <p:cNvSpPr/>
          <p:nvPr/>
        </p:nvSpPr>
        <p:spPr>
          <a:xfrm>
            <a:off x="0" y="26064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9"/>
          <p:cNvGrpSpPr/>
          <p:nvPr/>
        </p:nvGrpSpPr>
        <p:grpSpPr>
          <a:xfrm>
            <a:off x="0" y="6381328"/>
            <a:ext cx="9144000" cy="441340"/>
            <a:chOff x="0" y="6381328"/>
            <a:chExt cx="9144000" cy="441340"/>
          </a:xfrm>
        </p:grpSpPr>
        <p:sp>
          <p:nvSpPr>
            <p:cNvPr id="8" name="Прямоугольник 7"/>
            <p:cNvSpPr/>
            <p:nvPr/>
          </p:nvSpPr>
          <p:spPr>
            <a:xfrm>
              <a:off x="0" y="638132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392488" y="6453336"/>
              <a:ext cx="4572000" cy="369332"/>
            </a:xfrm>
            <a:prstGeom prst="rect">
              <a:avLst/>
            </a:prstGeom>
            <a:noFill/>
          </p:spPr>
          <p:txBody>
            <a:bodyPr wrap="square" rtlCol="0">
              <a:spAutoFit/>
            </a:bodyPr>
            <a:lstStyle/>
            <a:p>
              <a:pPr algn="r"/>
              <a:r>
                <a:rPr lang="ru-RU" dirty="0" smtClean="0">
                  <a:latin typeface="Times New Roman" pitchFamily="18" charset="0"/>
                  <a:cs typeface="Times New Roman" pitchFamily="18" charset="0"/>
                </a:rPr>
                <a:t>Отдел закупок физического факультета МГУ</a:t>
              </a:r>
              <a:endParaRPr lang="ru-RU" dirty="0">
                <a:latin typeface="Times New Roman" pitchFamily="18" charset="0"/>
                <a:cs typeface="Times New Roman" pitchFamily="18" charset="0"/>
              </a:endParaRPr>
            </a:p>
          </p:txBody>
        </p:sp>
      </p:grpSp>
      <p:sp>
        <p:nvSpPr>
          <p:cNvPr id="10" name="TextBox 9"/>
          <p:cNvSpPr txBox="1"/>
          <p:nvPr/>
        </p:nvSpPr>
        <p:spPr>
          <a:xfrm>
            <a:off x="3071802" y="4857760"/>
            <a:ext cx="3143272" cy="646331"/>
          </a:xfrm>
          <a:prstGeom prst="rect">
            <a:avLst/>
          </a:prstGeom>
          <a:noFill/>
        </p:spPr>
        <p:txBody>
          <a:bodyPr wrap="square" rtlCol="0">
            <a:spAutoFit/>
          </a:bodyPr>
          <a:lstStyle/>
          <a:p>
            <a:r>
              <a:rPr lang="ru-RU" sz="3600" dirty="0" smtClean="0">
                <a:solidFill>
                  <a:schemeClr val="bg1"/>
                </a:solidFill>
                <a:latin typeface="Times New Roman" pitchFamily="18" charset="0"/>
                <a:cs typeface="Times New Roman" pitchFamily="18" charset="0"/>
              </a:rPr>
              <a:t>Семинар № 2</a:t>
            </a:r>
            <a:endParaRPr lang="ru-RU" sz="36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26064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0" y="6381328"/>
            <a:ext cx="9144000" cy="441340"/>
            <a:chOff x="0" y="6381328"/>
            <a:chExt cx="9144000" cy="441340"/>
          </a:xfrm>
        </p:grpSpPr>
        <p:sp>
          <p:nvSpPr>
            <p:cNvPr id="8" name="Прямоугольник 7"/>
            <p:cNvSpPr/>
            <p:nvPr/>
          </p:nvSpPr>
          <p:spPr>
            <a:xfrm>
              <a:off x="0" y="638132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392488" y="6453336"/>
              <a:ext cx="4572000" cy="369332"/>
            </a:xfrm>
            <a:prstGeom prst="rect">
              <a:avLst/>
            </a:prstGeom>
            <a:noFill/>
          </p:spPr>
          <p:txBody>
            <a:bodyPr wrap="square" rtlCol="0">
              <a:spAutoFit/>
            </a:bodyPr>
            <a:lstStyle/>
            <a:p>
              <a:pPr algn="r"/>
              <a:r>
                <a:rPr lang="ru-RU" dirty="0" smtClean="0">
                  <a:latin typeface="Times New Roman" pitchFamily="18" charset="0"/>
                  <a:cs typeface="Times New Roman" pitchFamily="18" charset="0"/>
                </a:rPr>
                <a:t>Отдел закупок физического факультета МГУ</a:t>
              </a:r>
              <a:endParaRPr lang="ru-RU" dirty="0">
                <a:latin typeface="Times New Roman" pitchFamily="18" charset="0"/>
                <a:cs typeface="Times New Roman" pitchFamily="18" charset="0"/>
              </a:endParaRPr>
            </a:p>
          </p:txBody>
        </p:sp>
      </p:grpSp>
      <p:sp>
        <p:nvSpPr>
          <p:cNvPr id="12" name="Прямоугольник 11"/>
          <p:cNvSpPr/>
          <p:nvPr/>
        </p:nvSpPr>
        <p:spPr>
          <a:xfrm>
            <a:off x="500034" y="356315"/>
            <a:ext cx="8215370" cy="6001643"/>
          </a:xfrm>
          <a:prstGeom prst="rect">
            <a:avLst/>
          </a:prstGeom>
        </p:spPr>
        <p:txBody>
          <a:bodyPr wrap="square">
            <a:spAutoFit/>
          </a:bodyPr>
          <a:lstStyle/>
          <a:p>
            <a:r>
              <a:rPr lang="ru-RU" sz="2400" b="1" dirty="0" smtClean="0"/>
              <a:t>При проведении </a:t>
            </a:r>
            <a:r>
              <a:rPr lang="ru-RU" sz="2400" b="1" dirty="0"/>
              <a:t>конкурентных процедур </a:t>
            </a:r>
            <a:r>
              <a:rPr lang="ru-RU" sz="2400" b="1" dirty="0" smtClean="0"/>
              <a:t>в соответствии с Положением, могут быть установлены Требования к: </a:t>
            </a:r>
            <a:endParaRPr lang="ru-RU" sz="2400" b="1" dirty="0"/>
          </a:p>
          <a:p>
            <a:r>
              <a:rPr lang="ru-RU" sz="2400" dirty="0"/>
              <a:t>•качеству, </a:t>
            </a:r>
          </a:p>
          <a:p>
            <a:r>
              <a:rPr lang="ru-RU" sz="2400" dirty="0"/>
              <a:t>•техническим характеристикам продукции (</a:t>
            </a:r>
            <a:r>
              <a:rPr lang="ru-RU" sz="2400" b="1" dirty="0"/>
              <a:t>в т.ч. путем указания на ее товарный знак и модель), </a:t>
            </a:r>
          </a:p>
          <a:p>
            <a:r>
              <a:rPr lang="ru-RU" sz="2400" dirty="0"/>
              <a:t>•ее безопасности, </a:t>
            </a:r>
          </a:p>
          <a:p>
            <a:r>
              <a:rPr lang="ru-RU" sz="2400" dirty="0"/>
              <a:t>•возможности поставки эквивалентной продукции, </a:t>
            </a:r>
          </a:p>
          <a:p>
            <a:r>
              <a:rPr lang="ru-RU" sz="2400" dirty="0" smtClean="0"/>
              <a:t>•функциональным </a:t>
            </a:r>
            <a:r>
              <a:rPr lang="ru-RU" sz="2400" dirty="0"/>
              <a:t>характеристикам (потребительским свойствам) товара, </a:t>
            </a:r>
          </a:p>
          <a:p>
            <a:r>
              <a:rPr lang="ru-RU" sz="2400" dirty="0" smtClean="0"/>
              <a:t>•размерам</a:t>
            </a:r>
            <a:r>
              <a:rPr lang="ru-RU" sz="2400" dirty="0"/>
              <a:t>, </a:t>
            </a:r>
          </a:p>
          <a:p>
            <a:r>
              <a:rPr lang="ru-RU" sz="2400" dirty="0"/>
              <a:t>•упаковке, </a:t>
            </a:r>
          </a:p>
          <a:p>
            <a:r>
              <a:rPr lang="ru-RU" sz="2400" dirty="0"/>
              <a:t>•отгрузке товара, </a:t>
            </a:r>
          </a:p>
          <a:p>
            <a:r>
              <a:rPr lang="ru-RU" sz="2400" dirty="0" smtClean="0"/>
              <a:t>•результатам </a:t>
            </a:r>
            <a:r>
              <a:rPr lang="ru-RU" sz="2400" dirty="0"/>
              <a:t>работы, </a:t>
            </a:r>
          </a:p>
          <a:p>
            <a:r>
              <a:rPr lang="ru-RU" sz="2400" dirty="0"/>
              <a:t>•а также иные требования, связанные с определением соответствия поставляемого товара, выполняемой работы, </a:t>
            </a:r>
            <a:r>
              <a:rPr lang="ru-RU" sz="2400" dirty="0" smtClean="0"/>
              <a:t>оказываемой </a:t>
            </a:r>
            <a:r>
              <a:rPr lang="ru-RU" sz="2400" dirty="0"/>
              <a:t>услуги потребностям Заказчика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26064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0" y="6381328"/>
            <a:ext cx="9144000" cy="441340"/>
            <a:chOff x="0" y="6381328"/>
            <a:chExt cx="9144000" cy="441340"/>
          </a:xfrm>
        </p:grpSpPr>
        <p:sp>
          <p:nvSpPr>
            <p:cNvPr id="8" name="Прямоугольник 7"/>
            <p:cNvSpPr/>
            <p:nvPr/>
          </p:nvSpPr>
          <p:spPr>
            <a:xfrm>
              <a:off x="0" y="638132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392488" y="6453336"/>
              <a:ext cx="4572000" cy="369332"/>
            </a:xfrm>
            <a:prstGeom prst="rect">
              <a:avLst/>
            </a:prstGeom>
            <a:noFill/>
          </p:spPr>
          <p:txBody>
            <a:bodyPr wrap="square" rtlCol="0">
              <a:spAutoFit/>
            </a:bodyPr>
            <a:lstStyle/>
            <a:p>
              <a:pPr algn="r"/>
              <a:r>
                <a:rPr lang="ru-RU" dirty="0" smtClean="0">
                  <a:latin typeface="Times New Roman" pitchFamily="18" charset="0"/>
                  <a:cs typeface="Times New Roman" pitchFamily="18" charset="0"/>
                </a:rPr>
                <a:t>Отдел закупок физического факультета МГУ</a:t>
              </a:r>
              <a:endParaRPr lang="ru-RU" dirty="0">
                <a:latin typeface="Times New Roman" pitchFamily="18" charset="0"/>
                <a:cs typeface="Times New Roman" pitchFamily="18" charset="0"/>
              </a:endParaRPr>
            </a:p>
          </p:txBody>
        </p:sp>
      </p:grpSp>
      <p:graphicFrame>
        <p:nvGraphicFramePr>
          <p:cNvPr id="13" name="Таблица 12"/>
          <p:cNvGraphicFramePr>
            <a:graphicFrameLocks noGrp="1"/>
          </p:cNvGraphicFramePr>
          <p:nvPr/>
        </p:nvGraphicFramePr>
        <p:xfrm>
          <a:off x="214282" y="1577352"/>
          <a:ext cx="8715436" cy="3566160"/>
        </p:xfrm>
        <a:graphic>
          <a:graphicData uri="http://schemas.openxmlformats.org/drawingml/2006/table">
            <a:tbl>
              <a:tblPr firstRow="1" bandRow="1">
                <a:tableStyleId>{F5AB1C69-6EDB-4FF4-983F-18BD219EF322}</a:tableStyleId>
              </a:tblPr>
              <a:tblGrid>
                <a:gridCol w="1714512"/>
                <a:gridCol w="1285884"/>
                <a:gridCol w="1428760"/>
                <a:gridCol w="1214446"/>
                <a:gridCol w="1428760"/>
                <a:gridCol w="1643074"/>
              </a:tblGrid>
              <a:tr h="370840">
                <a:tc>
                  <a:txBody>
                    <a:bodyPr/>
                    <a:lstStyle/>
                    <a:p>
                      <a:pPr algn="ctr"/>
                      <a:endParaRPr lang="ru-RU" sz="2400" dirty="0"/>
                    </a:p>
                  </a:txBody>
                  <a:tcPr>
                    <a:cell3D prstMaterial="dkEdge">
                      <a:bevel prst="relaxedInset"/>
                      <a:lightRig rig="flood" dir="t"/>
                    </a:cell3D>
                    <a:solidFill>
                      <a:srgbClr val="178D1D"/>
                    </a:solidFill>
                  </a:tcPr>
                </a:tc>
                <a:tc>
                  <a:txBody>
                    <a:bodyPr/>
                    <a:lstStyle/>
                    <a:p>
                      <a:pPr algn="ctr"/>
                      <a:r>
                        <a:rPr lang="ru-RU" sz="2400" dirty="0" smtClean="0"/>
                        <a:t>Конкурс</a:t>
                      </a:r>
                      <a:endParaRPr lang="ru-RU" sz="2400" dirty="0"/>
                    </a:p>
                  </a:txBody>
                  <a:tcPr>
                    <a:cell3D prstMaterial="dkEdge">
                      <a:bevel prst="relaxedInset"/>
                      <a:lightRig rig="flood" dir="t"/>
                    </a:cell3D>
                    <a:solidFill>
                      <a:srgbClr val="178D1D"/>
                    </a:solidFill>
                  </a:tcPr>
                </a:tc>
                <a:tc>
                  <a:txBody>
                    <a:bodyPr/>
                    <a:lstStyle/>
                    <a:p>
                      <a:pPr algn="ctr"/>
                      <a:r>
                        <a:rPr lang="ru-RU" sz="2400" dirty="0" smtClean="0"/>
                        <a:t>Аукцион</a:t>
                      </a:r>
                      <a:endParaRPr lang="ru-RU" sz="2400" dirty="0"/>
                    </a:p>
                  </a:txBody>
                  <a:tcPr>
                    <a:cell3D prstMaterial="dkEdge">
                      <a:bevel prst="relaxedInset"/>
                      <a:lightRig rig="flood" dir="t"/>
                    </a:cell3D>
                    <a:solidFill>
                      <a:srgbClr val="178D1D"/>
                    </a:solidFill>
                  </a:tcPr>
                </a:tc>
                <a:tc>
                  <a:txBody>
                    <a:bodyPr/>
                    <a:lstStyle/>
                    <a:p>
                      <a:pPr algn="ctr"/>
                      <a:r>
                        <a:rPr lang="ru-RU" sz="2400" dirty="0" smtClean="0"/>
                        <a:t>Тендер</a:t>
                      </a:r>
                      <a:endParaRPr lang="ru-RU" sz="2400" dirty="0"/>
                    </a:p>
                  </a:txBody>
                  <a:tcPr>
                    <a:cell3D prstMaterial="dkEdge">
                      <a:bevel prst="relaxedInset"/>
                      <a:lightRig rig="flood" dir="t"/>
                    </a:cell3D>
                    <a:solidFill>
                      <a:srgbClr val="178D1D"/>
                    </a:solidFill>
                  </a:tcPr>
                </a:tc>
                <a:tc>
                  <a:txBody>
                    <a:bodyPr/>
                    <a:lstStyle/>
                    <a:p>
                      <a:pPr algn="ctr"/>
                      <a:r>
                        <a:rPr lang="ru-RU" sz="2400" dirty="0" smtClean="0"/>
                        <a:t>ЗК</a:t>
                      </a:r>
                      <a:endParaRPr lang="ru-RU" sz="2400" dirty="0"/>
                    </a:p>
                  </a:txBody>
                  <a:tcPr>
                    <a:cell3D prstMaterial="dkEdge">
                      <a:bevel prst="relaxedInset"/>
                      <a:lightRig rig="flood" dir="t"/>
                    </a:cell3D>
                    <a:solidFill>
                      <a:srgbClr val="178D1D"/>
                    </a:solidFill>
                  </a:tcPr>
                </a:tc>
                <a:tc>
                  <a:txBody>
                    <a:bodyPr/>
                    <a:lstStyle/>
                    <a:p>
                      <a:pPr algn="ctr"/>
                      <a:r>
                        <a:rPr lang="ru-RU" sz="2400" dirty="0" smtClean="0"/>
                        <a:t>ЗП</a:t>
                      </a:r>
                      <a:endParaRPr lang="ru-RU" sz="2400" dirty="0"/>
                    </a:p>
                  </a:txBody>
                  <a:tcPr>
                    <a:cell3D prstMaterial="dkEdge">
                      <a:bevel prst="relaxedInset"/>
                      <a:lightRig rig="flood" dir="t"/>
                    </a:cell3D>
                    <a:solidFill>
                      <a:srgbClr val="178D1D"/>
                    </a:solidFill>
                  </a:tcPr>
                </a:tc>
              </a:tr>
              <a:tr h="370840">
                <a:tc>
                  <a:txBody>
                    <a:bodyPr/>
                    <a:lstStyle/>
                    <a:p>
                      <a:pPr algn="ctr"/>
                      <a:r>
                        <a:rPr lang="ru-RU" sz="2000" dirty="0" smtClean="0"/>
                        <a:t>Ограничения</a:t>
                      </a:r>
                      <a:r>
                        <a:rPr lang="ru-RU" sz="2000" baseline="0" dirty="0" smtClean="0"/>
                        <a:t> по сумме</a:t>
                      </a:r>
                      <a:endParaRPr lang="ru-RU" sz="2000" dirty="0"/>
                    </a:p>
                  </a:txBody>
                  <a:tcPr>
                    <a:cell3D prstMaterial="dkEdge">
                      <a:bevel prst="relaxedInset"/>
                      <a:lightRig rig="flood" dir="t"/>
                    </a:cell3D>
                  </a:tcPr>
                </a:tc>
                <a:tc>
                  <a:txBody>
                    <a:bodyPr/>
                    <a:lstStyle/>
                    <a:p>
                      <a:pPr algn="ctr"/>
                      <a:r>
                        <a:rPr lang="ru-RU" sz="2000" dirty="0" smtClean="0"/>
                        <a:t>Нет </a:t>
                      </a:r>
                      <a:endParaRPr lang="ru-RU" sz="2000" dirty="0"/>
                    </a:p>
                  </a:txBody>
                  <a:tcPr>
                    <a:cell3D prstMaterial="dkEdge">
                      <a:bevel prst="relaxedInset"/>
                      <a:lightRig rig="flood" dir="t"/>
                    </a:cell3D>
                  </a:tcPr>
                </a:tc>
                <a:tc>
                  <a:txBody>
                    <a:bodyPr/>
                    <a:lstStyle/>
                    <a:p>
                      <a:pPr algn="ctr"/>
                      <a:r>
                        <a:rPr lang="ru-RU" sz="2000" dirty="0" smtClean="0"/>
                        <a:t>Нет </a:t>
                      </a:r>
                      <a:endParaRPr lang="ru-RU" sz="2000" dirty="0"/>
                    </a:p>
                  </a:txBody>
                  <a:tcPr>
                    <a:cell3D prstMaterial="dkEdge">
                      <a:bevel prst="relaxedInset"/>
                      <a:lightRig rig="flood" dir="t"/>
                    </a:cell3D>
                  </a:tcPr>
                </a:tc>
                <a:tc>
                  <a:txBody>
                    <a:bodyPr/>
                    <a:lstStyle/>
                    <a:p>
                      <a:pPr algn="ctr"/>
                      <a:r>
                        <a:rPr lang="ru-RU" sz="2000" dirty="0" smtClean="0"/>
                        <a:t>Больше </a:t>
                      </a:r>
                    </a:p>
                    <a:p>
                      <a:pPr algn="ctr"/>
                      <a:r>
                        <a:rPr lang="ru-RU" sz="2000" dirty="0" smtClean="0"/>
                        <a:t>1 млн. рублей</a:t>
                      </a:r>
                      <a:endParaRPr lang="ru-RU" sz="2000" dirty="0"/>
                    </a:p>
                  </a:txBody>
                  <a:tcPr>
                    <a:cell3D prstMaterial="dkEdge">
                      <a:bevel prst="relaxedInset"/>
                      <a:lightRig rig="flood" dir="t"/>
                    </a:cell3D>
                  </a:tcPr>
                </a:tc>
                <a:tc>
                  <a:txBody>
                    <a:bodyPr/>
                    <a:lstStyle/>
                    <a:p>
                      <a:pPr algn="ctr"/>
                      <a:r>
                        <a:rPr lang="ru-RU" sz="2000" dirty="0" smtClean="0"/>
                        <a:t>Меньше </a:t>
                      </a:r>
                    </a:p>
                    <a:p>
                      <a:pPr algn="ctr"/>
                      <a:r>
                        <a:rPr lang="ru-RU" sz="2000" dirty="0" smtClean="0"/>
                        <a:t>1 млн. рублей</a:t>
                      </a:r>
                      <a:endParaRPr lang="ru-RU" sz="2000" dirty="0"/>
                    </a:p>
                  </a:txBody>
                  <a:tcPr>
                    <a:cell3D prstMaterial="dkEdge">
                      <a:bevel prst="relaxedInset"/>
                      <a:lightRig rig="flood" dir="t"/>
                    </a:cell3D>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000" dirty="0" smtClean="0"/>
                        <a:t>Нет</a:t>
                      </a:r>
                    </a:p>
                  </a:txBody>
                  <a:tcPr>
                    <a:cell3D prstMaterial="dkEdge">
                      <a:bevel prst="relaxedInset"/>
                      <a:lightRig rig="flood" dir="t"/>
                    </a:cell3D>
                  </a:tcPr>
                </a:tc>
              </a:tr>
              <a:tr h="370840">
                <a:tc>
                  <a:txBody>
                    <a:bodyPr/>
                    <a:lstStyle/>
                    <a:p>
                      <a:pPr algn="ctr"/>
                      <a:r>
                        <a:rPr lang="ru-RU" sz="2000" dirty="0" smtClean="0"/>
                        <a:t>Обеспечение заявки</a:t>
                      </a:r>
                      <a:endParaRPr lang="ru-RU" sz="2000" dirty="0"/>
                    </a:p>
                  </a:txBody>
                  <a:tcPr>
                    <a:cell3D prstMaterial="dkEdge">
                      <a:bevel prst="relaxedInset"/>
                      <a:lightRig rig="flood" dir="t"/>
                    </a:cell3D>
                  </a:tcPr>
                </a:tc>
                <a:tc>
                  <a:txBody>
                    <a:bodyPr/>
                    <a:lstStyle/>
                    <a:p>
                      <a:pPr algn="ctr"/>
                      <a:r>
                        <a:rPr lang="ru-RU" sz="2000" dirty="0" smtClean="0"/>
                        <a:t>Да </a:t>
                      </a:r>
                      <a:endParaRPr lang="ru-RU" sz="2000" dirty="0"/>
                    </a:p>
                  </a:txBody>
                  <a:tcPr>
                    <a:cell3D prstMaterial="dkEdge">
                      <a:bevel prst="relaxedInset"/>
                      <a:lightRig rig="flood" dir="t"/>
                    </a:cell3D>
                  </a:tcPr>
                </a:tc>
                <a:tc>
                  <a:txBody>
                    <a:bodyPr/>
                    <a:lstStyle/>
                    <a:p>
                      <a:pPr algn="ctr"/>
                      <a:r>
                        <a:rPr lang="ru-RU" sz="2000" dirty="0" smtClean="0"/>
                        <a:t>Да </a:t>
                      </a:r>
                      <a:endParaRPr lang="ru-RU" sz="2000" dirty="0"/>
                    </a:p>
                  </a:txBody>
                  <a:tcPr>
                    <a:cell3D prstMaterial="dkEdge">
                      <a:bevel prst="relaxedInset"/>
                      <a:lightRig rig="flood" dir="t"/>
                    </a:cell3D>
                  </a:tcPr>
                </a:tc>
                <a:tc>
                  <a:txBody>
                    <a:bodyPr/>
                    <a:lstStyle/>
                    <a:p>
                      <a:pPr algn="ctr"/>
                      <a:r>
                        <a:rPr lang="ru-RU" sz="2000" dirty="0" smtClean="0"/>
                        <a:t>Да </a:t>
                      </a:r>
                      <a:endParaRPr lang="ru-RU" sz="2000" dirty="0"/>
                    </a:p>
                  </a:txBody>
                  <a:tcPr>
                    <a:cell3D prstMaterial="dkEdge">
                      <a:bevel prst="relaxedInset"/>
                      <a:lightRig rig="flood" dir="t"/>
                    </a:cell3D>
                  </a:tcPr>
                </a:tc>
                <a:tc>
                  <a:txBody>
                    <a:bodyPr/>
                    <a:lstStyle/>
                    <a:p>
                      <a:pPr algn="ctr"/>
                      <a:r>
                        <a:rPr lang="ru-RU" sz="2000" dirty="0" smtClean="0"/>
                        <a:t>Нет</a:t>
                      </a:r>
                      <a:endParaRPr lang="ru-RU" sz="2000" dirty="0"/>
                    </a:p>
                  </a:txBody>
                  <a:tcPr>
                    <a:cell3D prstMaterial="dkEdge">
                      <a:bevel prst="relaxedInset"/>
                      <a:lightRig rig="flood" dir="t"/>
                    </a:cell3D>
                  </a:tcPr>
                </a:tc>
                <a:tc>
                  <a:txBody>
                    <a:bodyPr/>
                    <a:lstStyle/>
                    <a:p>
                      <a:pPr algn="ctr"/>
                      <a:r>
                        <a:rPr lang="ru-RU" sz="2000" dirty="0" smtClean="0"/>
                        <a:t>Нет </a:t>
                      </a:r>
                      <a:endParaRPr lang="ru-RU" sz="2000" dirty="0"/>
                    </a:p>
                  </a:txBody>
                  <a:tcPr>
                    <a:cell3D prstMaterial="dkEdge">
                      <a:bevel prst="relaxedInset"/>
                      <a:lightRig rig="flood" dir="t"/>
                    </a:cell3D>
                  </a:tcPr>
                </a:tc>
              </a:tr>
              <a:tr h="370840">
                <a:tc>
                  <a:txBody>
                    <a:bodyPr/>
                    <a:lstStyle/>
                    <a:p>
                      <a:pPr algn="ctr"/>
                      <a:r>
                        <a:rPr lang="ru-RU" sz="2000" kern="1200" dirty="0" smtClean="0">
                          <a:solidFill>
                            <a:schemeClr val="dk1"/>
                          </a:solidFill>
                          <a:latin typeface="+mn-lt"/>
                          <a:ea typeface="+mn-ea"/>
                          <a:cs typeface="+mn-cs"/>
                        </a:rPr>
                        <a:t>Срок приема заявок</a:t>
                      </a:r>
                    </a:p>
                  </a:txBody>
                  <a:tcPr>
                    <a:cell3D prstMaterial="dkEdge">
                      <a:bevel prst="relaxedInset"/>
                      <a:lightRig rig="flood" dir="t"/>
                    </a:cell3D>
                  </a:tcPr>
                </a:tc>
                <a:tc>
                  <a:txBody>
                    <a:bodyPr/>
                    <a:lstStyle/>
                    <a:p>
                      <a:pPr algn="ctr"/>
                      <a:r>
                        <a:rPr lang="ru-RU" sz="2000" kern="1200" dirty="0" smtClean="0">
                          <a:solidFill>
                            <a:schemeClr val="dk1"/>
                          </a:solidFill>
                          <a:latin typeface="+mn-lt"/>
                          <a:ea typeface="+mn-ea"/>
                          <a:cs typeface="+mn-cs"/>
                        </a:rPr>
                        <a:t>20 дней 	</a:t>
                      </a:r>
                    </a:p>
                  </a:txBody>
                  <a:tcPr>
                    <a:cell3D prstMaterial="dkEdge">
                      <a:bevel prst="relaxedInset"/>
                      <a:lightRig rig="flood" dir="t"/>
                    </a:cell3D>
                  </a:tcPr>
                </a:tc>
                <a:tc>
                  <a:txBody>
                    <a:bodyPr/>
                    <a:lstStyle/>
                    <a:p>
                      <a:pPr algn="ctr"/>
                      <a:r>
                        <a:rPr lang="ru-RU" sz="2000" kern="1200" dirty="0" smtClean="0">
                          <a:solidFill>
                            <a:schemeClr val="dk1"/>
                          </a:solidFill>
                          <a:latin typeface="+mn-lt"/>
                          <a:ea typeface="+mn-ea"/>
                          <a:cs typeface="+mn-cs"/>
                        </a:rPr>
                        <a:t>20 дней </a:t>
                      </a:r>
                    </a:p>
                  </a:txBody>
                  <a:tcPr>
                    <a:cell3D prstMaterial="dkEdge">
                      <a:bevel prst="relaxedInset"/>
                      <a:lightRig rig="flood" dir="t"/>
                    </a:cell3D>
                  </a:tcPr>
                </a:tc>
                <a:tc>
                  <a:txBody>
                    <a:bodyPr/>
                    <a:lstStyle/>
                    <a:p>
                      <a:pPr algn="ctr"/>
                      <a:r>
                        <a:rPr lang="ru-RU" sz="2000" kern="1200" dirty="0" smtClean="0">
                          <a:solidFill>
                            <a:schemeClr val="dk1"/>
                          </a:solidFill>
                          <a:latin typeface="+mn-lt"/>
                          <a:ea typeface="+mn-ea"/>
                          <a:cs typeface="+mn-cs"/>
                        </a:rPr>
                        <a:t>10 дней </a:t>
                      </a:r>
                    </a:p>
                  </a:txBody>
                  <a:tcPr>
                    <a:cell3D prstMaterial="dkEdge">
                      <a:bevel prst="relaxedInset"/>
                      <a:lightRig rig="flood" dir="t"/>
                    </a:cell3D>
                  </a:tcPr>
                </a:tc>
                <a:tc>
                  <a:txBody>
                    <a:bodyPr/>
                    <a:lstStyle/>
                    <a:p>
                      <a:pPr algn="ctr"/>
                      <a:r>
                        <a:rPr lang="ru-RU" sz="2000" kern="1200" dirty="0" smtClean="0">
                          <a:solidFill>
                            <a:schemeClr val="dk1"/>
                          </a:solidFill>
                          <a:latin typeface="+mn-lt"/>
                          <a:ea typeface="+mn-ea"/>
                          <a:cs typeface="+mn-cs"/>
                        </a:rPr>
                        <a:t>5 раб. дней</a:t>
                      </a:r>
                    </a:p>
                  </a:txBody>
                  <a:tcPr>
                    <a:cell3D prstMaterial="dkEdge">
                      <a:bevel prst="relaxedInset"/>
                      <a:lightRig rig="flood" dir="t"/>
                    </a:cell3D>
                  </a:tcPr>
                </a:tc>
                <a:tc>
                  <a:txBody>
                    <a:bodyPr/>
                    <a:lstStyle/>
                    <a:p>
                      <a:pPr algn="ctr"/>
                      <a:r>
                        <a:rPr lang="ru-RU" sz="2000" kern="1200" dirty="0" smtClean="0">
                          <a:solidFill>
                            <a:schemeClr val="dk1"/>
                          </a:solidFill>
                          <a:latin typeface="+mn-lt"/>
                          <a:ea typeface="+mn-ea"/>
                          <a:cs typeface="+mn-cs"/>
                        </a:rPr>
                        <a:t>5 раб. дней 	</a:t>
                      </a:r>
                    </a:p>
                  </a:txBody>
                  <a:tcPr>
                    <a:cell3D prstMaterial="dkEdge">
                      <a:bevel prst="relaxedInset"/>
                      <a:lightRig rig="flood" dir="t"/>
                    </a:cell3D>
                  </a:tcPr>
                </a:tc>
              </a:tr>
              <a:tr h="370840">
                <a:tc>
                  <a:txBody>
                    <a:bodyPr/>
                    <a:lstStyle/>
                    <a:p>
                      <a:pPr algn="ctr"/>
                      <a:r>
                        <a:rPr lang="ru-RU" sz="2000" dirty="0" smtClean="0"/>
                        <a:t>Повторные торги</a:t>
                      </a:r>
                      <a:endParaRPr lang="ru-RU" sz="2000" dirty="0"/>
                    </a:p>
                  </a:txBody>
                  <a:tcPr>
                    <a:cell3D prstMaterial="dkEdge">
                      <a:bevel prst="relaxedInset"/>
                      <a:lightRig rig="flood" dir="t"/>
                    </a:cell3D>
                  </a:tcPr>
                </a:tc>
                <a:tc>
                  <a:txBody>
                    <a:bodyPr/>
                    <a:lstStyle/>
                    <a:p>
                      <a:pPr algn="ctr"/>
                      <a:r>
                        <a:rPr lang="ru-RU" sz="2000" dirty="0" smtClean="0"/>
                        <a:t>Нет </a:t>
                      </a:r>
                      <a:endParaRPr lang="ru-RU" sz="2000" dirty="0"/>
                    </a:p>
                  </a:txBody>
                  <a:tcPr>
                    <a:cell3D prstMaterial="dkEdge">
                      <a:bevel prst="relaxedInset"/>
                      <a:lightRig rig="flood" dir="t"/>
                    </a:cell3D>
                  </a:tcPr>
                </a:tc>
                <a:tc>
                  <a:txBody>
                    <a:bodyPr/>
                    <a:lstStyle/>
                    <a:p>
                      <a:pPr algn="ctr"/>
                      <a:r>
                        <a:rPr lang="ru-RU" sz="2000" dirty="0" smtClean="0"/>
                        <a:t>Нет </a:t>
                      </a:r>
                      <a:endParaRPr lang="ru-RU" sz="2000" dirty="0"/>
                    </a:p>
                  </a:txBody>
                  <a:tcPr>
                    <a:cell3D prstMaterial="dkEdge">
                      <a:bevel prst="relaxedInset"/>
                      <a:lightRig rig="flood" dir="t"/>
                    </a:cell3D>
                  </a:tcPr>
                </a:tc>
                <a:tc>
                  <a:txBody>
                    <a:bodyPr/>
                    <a:lstStyle/>
                    <a:p>
                      <a:pPr algn="ctr"/>
                      <a:r>
                        <a:rPr lang="ru-RU" sz="2000" dirty="0" smtClean="0"/>
                        <a:t>Да </a:t>
                      </a:r>
                      <a:endParaRPr lang="ru-RU" sz="2000" dirty="0"/>
                    </a:p>
                  </a:txBody>
                  <a:tcPr>
                    <a:cell3D prstMaterial="dkEdge">
                      <a:bevel prst="relaxedInset"/>
                      <a:lightRig rig="flood" dir="t"/>
                    </a:cell3D>
                  </a:tcPr>
                </a:tc>
                <a:tc>
                  <a:txBody>
                    <a:bodyPr/>
                    <a:lstStyle/>
                    <a:p>
                      <a:pPr algn="ctr"/>
                      <a:r>
                        <a:rPr lang="ru-RU" sz="2000" dirty="0" smtClean="0"/>
                        <a:t>Нет</a:t>
                      </a:r>
                      <a:endParaRPr lang="ru-RU" sz="2000" dirty="0"/>
                    </a:p>
                  </a:txBody>
                  <a:tcPr>
                    <a:cell3D prstMaterial="dkEdge">
                      <a:bevel prst="relaxedInset"/>
                      <a:lightRig rig="flood" dir="t"/>
                    </a:cell3D>
                  </a:tcPr>
                </a:tc>
                <a:tc>
                  <a:txBody>
                    <a:bodyPr/>
                    <a:lstStyle/>
                    <a:p>
                      <a:pPr algn="ctr"/>
                      <a:r>
                        <a:rPr lang="ru-RU" sz="2000" dirty="0" smtClean="0"/>
                        <a:t>Да </a:t>
                      </a:r>
                      <a:endParaRPr lang="ru-RU" sz="2000" dirty="0"/>
                    </a:p>
                  </a:txBody>
                  <a:tcPr>
                    <a:cell3D prstMaterial="dkEdge">
                      <a:bevel prst="relaxedInset"/>
                      <a:lightRig rig="flood" dir="t"/>
                    </a:cell3D>
                  </a:tcPr>
                </a:tc>
              </a:tr>
            </a:tbl>
          </a:graphicData>
        </a:graphic>
      </p:graphicFrame>
      <p:sp>
        <p:nvSpPr>
          <p:cNvPr id="10" name="TextBox 9"/>
          <p:cNvSpPr txBox="1"/>
          <p:nvPr/>
        </p:nvSpPr>
        <p:spPr>
          <a:xfrm>
            <a:off x="214282" y="642918"/>
            <a:ext cx="8715436" cy="523220"/>
          </a:xfrm>
          <a:prstGeom prst="rect">
            <a:avLst/>
          </a:prstGeom>
          <a:noFill/>
        </p:spPr>
        <p:txBody>
          <a:bodyPr wrap="square" rtlCol="0">
            <a:spAutoFit/>
          </a:bodyPr>
          <a:lstStyle/>
          <a:p>
            <a:pPr algn="ctr"/>
            <a:r>
              <a:rPr lang="ru-RU" sz="2800" b="1" dirty="0" smtClean="0"/>
              <a:t>Сравнительная таблица конкурентных процедур</a:t>
            </a:r>
            <a:endParaRPr lang="ru-RU" b="1" dirty="0"/>
          </a:p>
        </p:txBody>
      </p:sp>
      <p:sp>
        <p:nvSpPr>
          <p:cNvPr id="11" name="TextBox 10"/>
          <p:cNvSpPr txBox="1"/>
          <p:nvPr/>
        </p:nvSpPr>
        <p:spPr>
          <a:xfrm>
            <a:off x="214282" y="5357826"/>
            <a:ext cx="7500990" cy="646331"/>
          </a:xfrm>
          <a:prstGeom prst="rect">
            <a:avLst/>
          </a:prstGeom>
          <a:noFill/>
        </p:spPr>
        <p:txBody>
          <a:bodyPr wrap="square" rtlCol="0">
            <a:spAutoFit/>
          </a:bodyPr>
          <a:lstStyle/>
          <a:p>
            <a:r>
              <a:rPr lang="ru-RU" dirty="0" smtClean="0"/>
              <a:t>ЗК – запрос котировок</a:t>
            </a:r>
          </a:p>
          <a:p>
            <a:r>
              <a:rPr lang="ru-RU" dirty="0" smtClean="0"/>
              <a:t>ЗП – запрос предложений</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26064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0" y="6381328"/>
            <a:ext cx="9144000" cy="441340"/>
            <a:chOff x="0" y="6381328"/>
            <a:chExt cx="9144000" cy="441340"/>
          </a:xfrm>
        </p:grpSpPr>
        <p:sp>
          <p:nvSpPr>
            <p:cNvPr id="8" name="Прямоугольник 7"/>
            <p:cNvSpPr/>
            <p:nvPr/>
          </p:nvSpPr>
          <p:spPr>
            <a:xfrm>
              <a:off x="0" y="638132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392488" y="6453336"/>
              <a:ext cx="4572000" cy="369332"/>
            </a:xfrm>
            <a:prstGeom prst="rect">
              <a:avLst/>
            </a:prstGeom>
            <a:noFill/>
          </p:spPr>
          <p:txBody>
            <a:bodyPr wrap="square" rtlCol="0">
              <a:spAutoFit/>
            </a:bodyPr>
            <a:lstStyle/>
            <a:p>
              <a:pPr algn="r"/>
              <a:r>
                <a:rPr lang="ru-RU" dirty="0" smtClean="0">
                  <a:latin typeface="Times New Roman" pitchFamily="18" charset="0"/>
                  <a:cs typeface="Times New Roman" pitchFamily="18" charset="0"/>
                </a:rPr>
                <a:t>Отдел закупок физического факультета МГУ</a:t>
              </a:r>
              <a:endParaRPr lang="ru-RU" dirty="0">
                <a:latin typeface="Times New Roman" pitchFamily="18" charset="0"/>
                <a:cs typeface="Times New Roman" pitchFamily="18" charset="0"/>
              </a:endParaRPr>
            </a:p>
          </p:txBody>
        </p:sp>
      </p:grpSp>
      <p:sp>
        <p:nvSpPr>
          <p:cNvPr id="10" name="TextBox 9"/>
          <p:cNvSpPr txBox="1"/>
          <p:nvPr/>
        </p:nvSpPr>
        <p:spPr>
          <a:xfrm>
            <a:off x="2714612" y="500042"/>
            <a:ext cx="3714776" cy="523220"/>
          </a:xfrm>
          <a:prstGeom prst="rect">
            <a:avLst/>
          </a:prstGeom>
          <a:noFill/>
        </p:spPr>
        <p:txBody>
          <a:bodyPr wrap="square" rtlCol="0">
            <a:spAutoFit/>
          </a:bodyPr>
          <a:lstStyle/>
          <a:p>
            <a:pPr algn="ctr"/>
            <a:r>
              <a:rPr lang="ru-RU" sz="2800" b="1" dirty="0" smtClean="0"/>
              <a:t>Исполнение договора</a:t>
            </a:r>
            <a:endParaRPr lang="ru-RU" b="1" dirty="0"/>
          </a:p>
        </p:txBody>
      </p:sp>
      <p:graphicFrame>
        <p:nvGraphicFramePr>
          <p:cNvPr id="12" name="Таблица 11"/>
          <p:cNvGraphicFramePr>
            <a:graphicFrameLocks noGrp="1"/>
          </p:cNvGraphicFramePr>
          <p:nvPr/>
        </p:nvGraphicFramePr>
        <p:xfrm>
          <a:off x="571472" y="1363038"/>
          <a:ext cx="8001056" cy="4240520"/>
        </p:xfrm>
        <a:graphic>
          <a:graphicData uri="http://schemas.openxmlformats.org/drawingml/2006/table">
            <a:tbl>
              <a:tblPr firstRow="1" bandRow="1">
                <a:tableStyleId>{F5AB1C69-6EDB-4FF4-983F-18BD219EF322}</a:tableStyleId>
              </a:tblPr>
              <a:tblGrid>
                <a:gridCol w="571504"/>
                <a:gridCol w="7429552"/>
              </a:tblGrid>
              <a:tr h="370840">
                <a:tc gridSpan="2">
                  <a:txBody>
                    <a:bodyPr/>
                    <a:lstStyle/>
                    <a:p>
                      <a:pPr algn="ctr"/>
                      <a:endParaRPr lang="ru-RU" sz="2400" dirty="0"/>
                    </a:p>
                  </a:txBody>
                  <a:tcPr>
                    <a:cell3D prstMaterial="dkEdge">
                      <a:bevel prst="relaxedInset"/>
                      <a:lightRig rig="flood" dir="t"/>
                    </a:cell3D>
                    <a:solidFill>
                      <a:srgbClr val="178D1D"/>
                    </a:solidFill>
                  </a:tcPr>
                </a:tc>
                <a:tc hMerge="1">
                  <a:txBody>
                    <a:bodyPr/>
                    <a:lstStyle/>
                    <a:p>
                      <a:pPr algn="ctr"/>
                      <a:endParaRPr lang="ru-RU" sz="2400" dirty="0"/>
                    </a:p>
                  </a:txBody>
                  <a:tcPr>
                    <a:cell3D prstMaterial="dkEdge">
                      <a:bevel prst="relaxedInset"/>
                      <a:lightRig rig="flood" dir="t"/>
                    </a:cell3D>
                    <a:solidFill>
                      <a:srgbClr val="178D1D"/>
                    </a:solidFill>
                  </a:tcPr>
                </a:tc>
              </a:tr>
              <a:tr h="894382">
                <a:tc>
                  <a:txBody>
                    <a:bodyPr/>
                    <a:lstStyle/>
                    <a:p>
                      <a:pPr algn="ctr"/>
                      <a:r>
                        <a:rPr lang="ru-RU" sz="2000" dirty="0" smtClean="0"/>
                        <a:t>1</a:t>
                      </a:r>
                      <a:endParaRPr lang="ru-RU" sz="2000" dirty="0"/>
                    </a:p>
                  </a:txBody>
                  <a:tcPr>
                    <a:cell3D prstMaterial="dkEdge">
                      <a:bevel prst="relaxedInset"/>
                      <a:lightRig rig="flood" dir="t"/>
                    </a:cell3D>
                  </a:tcPr>
                </a:tc>
                <a:tc>
                  <a:txBody>
                    <a:bodyPr/>
                    <a:lstStyle/>
                    <a:p>
                      <a:pPr algn="ctr"/>
                      <a:r>
                        <a:rPr lang="ru-RU" sz="2000" dirty="0" smtClean="0"/>
                        <a:t>Снижение цены по соглашению сторон без изменения объема товаров/услуг/работ</a:t>
                      </a:r>
                      <a:endParaRPr lang="ru-RU" sz="2000" dirty="0"/>
                    </a:p>
                  </a:txBody>
                  <a:tcPr>
                    <a:cell3D prstMaterial="dkEdge">
                      <a:bevel prst="relaxedInset"/>
                      <a:lightRig rig="flood" dir="t"/>
                    </a:cell3D>
                  </a:tcPr>
                </a:tc>
              </a:tr>
              <a:tr h="1143008">
                <a:tc>
                  <a:txBody>
                    <a:bodyPr/>
                    <a:lstStyle/>
                    <a:p>
                      <a:pPr algn="ctr"/>
                      <a:r>
                        <a:rPr lang="ru-RU" sz="2000" dirty="0" smtClean="0"/>
                        <a:t>2</a:t>
                      </a:r>
                      <a:endParaRPr lang="ru-RU" sz="2000" dirty="0"/>
                    </a:p>
                  </a:txBody>
                  <a:tcPr>
                    <a:cell3D prstMaterial="dkEdge">
                      <a:bevel prst="relaxedInset"/>
                      <a:lightRig rig="flood" dir="t"/>
                    </a:cell3D>
                  </a:tcPr>
                </a:tc>
                <a:tc>
                  <a:txBody>
                    <a:bodyPr/>
                    <a:lstStyle/>
                    <a:p>
                      <a:pPr algn="ctr"/>
                      <a:r>
                        <a:rPr lang="ru-RU" sz="2000" dirty="0" smtClean="0"/>
                        <a:t>Возможность</a:t>
                      </a:r>
                      <a:r>
                        <a:rPr lang="ru-RU" sz="2000" baseline="0" dirty="0" smtClean="0"/>
                        <a:t> уменьшить (на 70%)/ увеличить (на 30%). Объем товаров , предусмотренных договором при изменении потребности</a:t>
                      </a:r>
                      <a:endParaRPr lang="ru-RU" sz="2000" dirty="0"/>
                    </a:p>
                  </a:txBody>
                  <a:tcPr>
                    <a:cell3D prstMaterial="dkEdge">
                      <a:bevel prst="relaxedInset"/>
                      <a:lightRig rig="flood" dir="t"/>
                    </a:cell3D>
                  </a:tcPr>
                </a:tc>
              </a:tr>
              <a:tr h="902014">
                <a:tc>
                  <a:txBody>
                    <a:bodyPr/>
                    <a:lstStyle/>
                    <a:p>
                      <a:pPr algn="ctr"/>
                      <a:r>
                        <a:rPr lang="ru-RU" sz="2000" dirty="0" smtClean="0"/>
                        <a:t>3</a:t>
                      </a:r>
                      <a:endParaRPr lang="ru-RU" sz="2000" dirty="0"/>
                    </a:p>
                  </a:txBody>
                  <a:tcPr>
                    <a:cell3D prstMaterial="dkEdge">
                      <a:bevel prst="relaxedInset"/>
                      <a:lightRig rig="flood" dir="t"/>
                    </a:cell3D>
                  </a:tcPr>
                </a:tc>
                <a:tc>
                  <a:txBody>
                    <a:bodyPr/>
                    <a:lstStyle/>
                    <a:p>
                      <a:pPr algn="ctr"/>
                      <a:r>
                        <a:rPr lang="ru-RU" sz="2000" dirty="0" smtClean="0"/>
                        <a:t>Расторжение договора по соглашению сторон по инициативе Заказчика</a:t>
                      </a:r>
                      <a:endParaRPr lang="ru-RU" sz="2000" dirty="0"/>
                    </a:p>
                  </a:txBody>
                  <a:tcPr>
                    <a:cell3D prstMaterial="dkEdge">
                      <a:bevel prst="relaxedInset"/>
                      <a:lightRig rig="flood" dir="t"/>
                    </a:cell3D>
                  </a:tcPr>
                </a:tc>
              </a:tr>
              <a:tr h="843916">
                <a:tc>
                  <a:txBody>
                    <a:bodyPr/>
                    <a:lstStyle/>
                    <a:p>
                      <a:pPr algn="ctr"/>
                      <a:r>
                        <a:rPr lang="ru-RU" sz="2000" kern="1200" dirty="0" smtClean="0">
                          <a:solidFill>
                            <a:schemeClr val="dk1"/>
                          </a:solidFill>
                          <a:latin typeface="+mn-lt"/>
                          <a:ea typeface="+mn-ea"/>
                          <a:cs typeface="+mn-cs"/>
                        </a:rPr>
                        <a:t>4</a:t>
                      </a:r>
                    </a:p>
                  </a:txBody>
                  <a:tcPr>
                    <a:cell3D prstMaterial="dkEdge">
                      <a:bevel prst="relaxedInset"/>
                      <a:lightRig rig="flood" dir="t"/>
                    </a:cell3D>
                  </a:tcPr>
                </a:tc>
                <a:tc>
                  <a:txBody>
                    <a:bodyPr/>
                    <a:lstStyle/>
                    <a:p>
                      <a:pPr algn="ctr"/>
                      <a:r>
                        <a:rPr lang="ru-RU" sz="2000" kern="1200" dirty="0" smtClean="0">
                          <a:solidFill>
                            <a:schemeClr val="dk1"/>
                          </a:solidFill>
                          <a:latin typeface="+mn-lt"/>
                          <a:ea typeface="+mn-ea"/>
                          <a:cs typeface="+mn-cs"/>
                        </a:rPr>
                        <a:t>Возможность проведения преддоговорных переговоров (уточнение мелких деталей/условий)</a:t>
                      </a:r>
                    </a:p>
                  </a:txBody>
                  <a:tcPr>
                    <a:cell3D prstMaterial="dkEdge">
                      <a:bevel prst="relaxedInset"/>
                      <a:lightRig rig="flood" dir="t"/>
                    </a:cell3D>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26064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0" y="6381328"/>
            <a:ext cx="9144000" cy="441340"/>
            <a:chOff x="0" y="6381328"/>
            <a:chExt cx="9144000" cy="441340"/>
          </a:xfrm>
        </p:grpSpPr>
        <p:sp>
          <p:nvSpPr>
            <p:cNvPr id="8" name="Прямоугольник 7"/>
            <p:cNvSpPr/>
            <p:nvPr/>
          </p:nvSpPr>
          <p:spPr>
            <a:xfrm>
              <a:off x="0" y="638132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392488" y="6453336"/>
              <a:ext cx="4572000" cy="369332"/>
            </a:xfrm>
            <a:prstGeom prst="rect">
              <a:avLst/>
            </a:prstGeom>
            <a:noFill/>
          </p:spPr>
          <p:txBody>
            <a:bodyPr wrap="square" rtlCol="0">
              <a:spAutoFit/>
            </a:bodyPr>
            <a:lstStyle/>
            <a:p>
              <a:pPr algn="r"/>
              <a:r>
                <a:rPr lang="ru-RU" dirty="0" smtClean="0">
                  <a:latin typeface="Times New Roman" pitchFamily="18" charset="0"/>
                  <a:cs typeface="Times New Roman" pitchFamily="18" charset="0"/>
                </a:rPr>
                <a:t>Отдел закупок физического факультета МГУ</a:t>
              </a:r>
              <a:endParaRPr lang="ru-RU" dirty="0">
                <a:latin typeface="Times New Roman" pitchFamily="18" charset="0"/>
                <a:cs typeface="Times New Roman" pitchFamily="18" charset="0"/>
              </a:endParaRPr>
            </a:p>
          </p:txBody>
        </p:sp>
      </p:grpSp>
      <p:sp>
        <p:nvSpPr>
          <p:cNvPr id="11" name="Прямоугольник 10"/>
          <p:cNvSpPr/>
          <p:nvPr/>
        </p:nvSpPr>
        <p:spPr>
          <a:xfrm>
            <a:off x="428596" y="1577539"/>
            <a:ext cx="8358246" cy="4093428"/>
          </a:xfrm>
          <a:prstGeom prst="rect">
            <a:avLst/>
          </a:prstGeom>
        </p:spPr>
        <p:txBody>
          <a:bodyPr wrap="square">
            <a:spAutoFit/>
          </a:bodyPr>
          <a:lstStyle/>
          <a:p>
            <a:pPr algn="just"/>
            <a:r>
              <a:rPr lang="ru-RU" sz="2000" b="1" dirty="0" smtClean="0"/>
              <a:t>Основания для проведения прямых закупок:</a:t>
            </a:r>
          </a:p>
          <a:p>
            <a:pPr algn="just"/>
            <a:r>
              <a:rPr lang="ru-RU" sz="2000" dirty="0" smtClean="0"/>
              <a:t>1)У субъектов естественных монополий; </a:t>
            </a:r>
          </a:p>
          <a:p>
            <a:pPr algn="just"/>
            <a:r>
              <a:rPr lang="ru-RU" sz="2000" dirty="0" smtClean="0"/>
              <a:t>2) у единственного поставщика (подрядчика, исполнителя), определенного указом, поручением или распоряжением Президента РФ, Правительства РФ; </a:t>
            </a:r>
          </a:p>
          <a:p>
            <a:pPr algn="just"/>
            <a:r>
              <a:rPr lang="ru-RU" sz="2000" dirty="0" smtClean="0"/>
              <a:t>3) выполнения работы по мобилизационной подготовке в РФ; </a:t>
            </a:r>
          </a:p>
          <a:p>
            <a:pPr algn="just"/>
            <a:r>
              <a:rPr lang="ru-RU" sz="2000" b="1" dirty="0" smtClean="0"/>
              <a:t>4) закупки, необходимые для исполнения грантов, в случаях когда временные затраты на проведение иных способов осуществления закупок невозможны (нецелесообразны);</a:t>
            </a:r>
            <a:endParaRPr lang="ru-RU" sz="2000" dirty="0" smtClean="0"/>
          </a:p>
          <a:p>
            <a:pPr algn="just"/>
            <a:r>
              <a:rPr lang="ru-RU" sz="2000" b="1" dirty="0" smtClean="0"/>
              <a:t> 5) закупки, необходимые для исполнения контрактов, заключенных по 44-ФЗ, в случаях когда временные затраты на проведение иных способов осуществления закупок невозможны (нецелесообразны);</a:t>
            </a:r>
            <a:endParaRPr lang="ru-RU" sz="2000" dirty="0" smtClean="0"/>
          </a:p>
          <a:p>
            <a:pPr algn="just"/>
            <a:endParaRPr lang="ru-RU" sz="2000" b="1" dirty="0" smtClean="0"/>
          </a:p>
        </p:txBody>
      </p:sp>
      <p:sp>
        <p:nvSpPr>
          <p:cNvPr id="10" name="TextBox 9"/>
          <p:cNvSpPr txBox="1"/>
          <p:nvPr/>
        </p:nvSpPr>
        <p:spPr>
          <a:xfrm>
            <a:off x="214282" y="357166"/>
            <a:ext cx="8643998" cy="1200329"/>
          </a:xfrm>
          <a:prstGeom prst="rect">
            <a:avLst/>
          </a:prstGeom>
          <a:noFill/>
        </p:spPr>
        <p:txBody>
          <a:bodyPr wrap="square" rtlCol="0">
            <a:spAutoFit/>
          </a:bodyPr>
          <a:lstStyle/>
          <a:p>
            <a:pPr algn="ctr"/>
            <a:r>
              <a:rPr lang="ru-RU" sz="3200" b="1" dirty="0" smtClean="0"/>
              <a:t>Прямые закупки</a:t>
            </a:r>
          </a:p>
          <a:p>
            <a:pPr algn="ctr"/>
            <a:r>
              <a:rPr lang="ru-RU" sz="2000" b="1" dirty="0" smtClean="0"/>
              <a:t>(ранее, согласно 94-ФЗ, закупки «у единственного поставщика, подрядчика, исполнителя»)</a:t>
            </a:r>
            <a:endParaRPr lang="ru-RU" sz="2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26064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0" y="6381328"/>
            <a:ext cx="9144000" cy="441340"/>
            <a:chOff x="0" y="6381328"/>
            <a:chExt cx="9144000" cy="441340"/>
          </a:xfrm>
        </p:grpSpPr>
        <p:sp>
          <p:nvSpPr>
            <p:cNvPr id="8" name="Прямоугольник 7"/>
            <p:cNvSpPr/>
            <p:nvPr/>
          </p:nvSpPr>
          <p:spPr>
            <a:xfrm>
              <a:off x="0" y="638132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392488" y="6453336"/>
              <a:ext cx="4572000" cy="369332"/>
            </a:xfrm>
            <a:prstGeom prst="rect">
              <a:avLst/>
            </a:prstGeom>
            <a:noFill/>
          </p:spPr>
          <p:txBody>
            <a:bodyPr wrap="square" rtlCol="0">
              <a:spAutoFit/>
            </a:bodyPr>
            <a:lstStyle/>
            <a:p>
              <a:pPr algn="r"/>
              <a:r>
                <a:rPr lang="ru-RU" dirty="0" smtClean="0">
                  <a:latin typeface="Times New Roman" pitchFamily="18" charset="0"/>
                  <a:cs typeface="Times New Roman" pitchFamily="18" charset="0"/>
                </a:rPr>
                <a:t>Отдел закупок физического факультета МГУ</a:t>
              </a:r>
              <a:endParaRPr lang="ru-RU" dirty="0">
                <a:latin typeface="Times New Roman" pitchFamily="18" charset="0"/>
                <a:cs typeface="Times New Roman" pitchFamily="18" charset="0"/>
              </a:endParaRPr>
            </a:p>
          </p:txBody>
        </p:sp>
      </p:grpSp>
      <p:sp>
        <p:nvSpPr>
          <p:cNvPr id="10" name="Прямоугольник 9"/>
          <p:cNvSpPr/>
          <p:nvPr/>
        </p:nvSpPr>
        <p:spPr>
          <a:xfrm>
            <a:off x="500034" y="1121522"/>
            <a:ext cx="8001056" cy="4093428"/>
          </a:xfrm>
          <a:prstGeom prst="rect">
            <a:avLst/>
          </a:prstGeom>
        </p:spPr>
        <p:txBody>
          <a:bodyPr wrap="square">
            <a:spAutoFit/>
          </a:bodyPr>
          <a:lstStyle/>
          <a:p>
            <a:pPr algn="just"/>
            <a:r>
              <a:rPr lang="ru-RU" sz="2000" b="1" dirty="0" smtClean="0"/>
              <a:t> </a:t>
            </a:r>
            <a:r>
              <a:rPr lang="ru-RU" sz="2000" dirty="0" smtClean="0"/>
              <a:t>6) возникновения потребности в работе или услуге, выполнение или оказание которых может осуществляться только органом исполнительной власти в соответствии с его полномочиями либо подведомственными ему государственным учреждением, государственным унитарным предприятием, соответствующие полномочия которых устанавливаются федеральными законами, нормативными правовыми актами Президента Российской Федерации или нормативными правовыми актами Правительства Российской Федерации, законодательными актами соответствующего субъекта Российской Федерации; </a:t>
            </a:r>
          </a:p>
          <a:p>
            <a:pPr algn="just"/>
            <a:r>
              <a:rPr lang="ru-RU" sz="2000" b="1" dirty="0" smtClean="0"/>
              <a:t>7) закупки продукции для организации командировок и экспедиций (их части), случае практической невозможности проведения иных способов осуществления закупок;</a:t>
            </a:r>
            <a:endParaRPr lang="ru-RU" sz="2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26064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0" y="6381328"/>
            <a:ext cx="9144000" cy="441340"/>
            <a:chOff x="0" y="6381328"/>
            <a:chExt cx="9144000" cy="441340"/>
          </a:xfrm>
        </p:grpSpPr>
        <p:sp>
          <p:nvSpPr>
            <p:cNvPr id="8" name="Прямоугольник 7"/>
            <p:cNvSpPr/>
            <p:nvPr/>
          </p:nvSpPr>
          <p:spPr>
            <a:xfrm>
              <a:off x="0" y="638132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392488" y="6453336"/>
              <a:ext cx="4572000" cy="369332"/>
            </a:xfrm>
            <a:prstGeom prst="rect">
              <a:avLst/>
            </a:prstGeom>
            <a:noFill/>
          </p:spPr>
          <p:txBody>
            <a:bodyPr wrap="square" rtlCol="0">
              <a:spAutoFit/>
            </a:bodyPr>
            <a:lstStyle/>
            <a:p>
              <a:pPr algn="r"/>
              <a:r>
                <a:rPr lang="ru-RU" dirty="0" smtClean="0">
                  <a:latin typeface="Times New Roman" pitchFamily="18" charset="0"/>
                  <a:cs typeface="Times New Roman" pitchFamily="18" charset="0"/>
                </a:rPr>
                <a:t>Отдел закупок физического факультета МГУ</a:t>
              </a:r>
              <a:endParaRPr lang="ru-RU" dirty="0">
                <a:latin typeface="Times New Roman" pitchFamily="18" charset="0"/>
                <a:cs typeface="Times New Roman" pitchFamily="18" charset="0"/>
              </a:endParaRPr>
            </a:p>
          </p:txBody>
        </p:sp>
      </p:grpSp>
      <p:sp>
        <p:nvSpPr>
          <p:cNvPr id="11" name="Прямоугольник 10"/>
          <p:cNvSpPr/>
          <p:nvPr/>
        </p:nvSpPr>
        <p:spPr>
          <a:xfrm>
            <a:off x="428596" y="612845"/>
            <a:ext cx="8143932" cy="5324535"/>
          </a:xfrm>
          <a:prstGeom prst="rect">
            <a:avLst/>
          </a:prstGeom>
        </p:spPr>
        <p:txBody>
          <a:bodyPr wrap="square">
            <a:spAutoFit/>
          </a:bodyPr>
          <a:lstStyle/>
          <a:p>
            <a:pPr algn="just"/>
            <a:r>
              <a:rPr lang="ru-RU" sz="2000" dirty="0" smtClean="0"/>
              <a:t>8) оказания услуг по энергоснабжению или купли-продажи электрической энергии, водоснабжению, водоотведению, теплоснабжению, газоснабжению (за исключением услуг по реализации сжиженного газа), по подключению (присоединению) к сетям инженерно-технического обеспечения по регулируемым в соответствии с законодательством Российской Федерации ценам (тарифам), по хранению и ввозу (вывозу) наркотических средств и психотропных веществ; </a:t>
            </a:r>
          </a:p>
          <a:p>
            <a:pPr algn="just"/>
            <a:r>
              <a:rPr lang="ru-RU" sz="2000" dirty="0" smtClean="0"/>
              <a:t>9) вследствие аварии, иных чрезвычайных ситуаций природного или техногенного характера, непреодолимой силы, возникновение необходимости срочного медицинского вмешательства; </a:t>
            </a:r>
          </a:p>
          <a:p>
            <a:pPr algn="just"/>
            <a:r>
              <a:rPr lang="ru-RU" sz="2000" dirty="0" smtClean="0"/>
              <a:t>10) поставки культурных ценностей (в том числе музейных предметов и музейных коллекций, редких и ценных изданий, рукописей, архивных документов (включая их копии), имеющих историческое, художественное или иное культурное значение), предназначенных для пополнения музейного, библиотечного, архивного фондов, кино-, </a:t>
            </a:r>
            <a:r>
              <a:rPr lang="ru-RU" sz="2000" dirty="0" err="1" smtClean="0"/>
              <a:t>фотофонда</a:t>
            </a:r>
            <a:r>
              <a:rPr lang="ru-RU" sz="2000" dirty="0" smtClean="0"/>
              <a:t> и аналогичных фондов;</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26064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0" y="6381328"/>
            <a:ext cx="9144000" cy="441340"/>
            <a:chOff x="0" y="6381328"/>
            <a:chExt cx="9144000" cy="441340"/>
          </a:xfrm>
        </p:grpSpPr>
        <p:sp>
          <p:nvSpPr>
            <p:cNvPr id="8" name="Прямоугольник 7"/>
            <p:cNvSpPr/>
            <p:nvPr/>
          </p:nvSpPr>
          <p:spPr>
            <a:xfrm>
              <a:off x="0" y="638132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392488" y="6453336"/>
              <a:ext cx="4572000" cy="369332"/>
            </a:xfrm>
            <a:prstGeom prst="rect">
              <a:avLst/>
            </a:prstGeom>
            <a:noFill/>
          </p:spPr>
          <p:txBody>
            <a:bodyPr wrap="square" rtlCol="0">
              <a:spAutoFit/>
            </a:bodyPr>
            <a:lstStyle/>
            <a:p>
              <a:pPr algn="r"/>
              <a:r>
                <a:rPr lang="ru-RU" dirty="0" smtClean="0">
                  <a:latin typeface="Times New Roman" pitchFamily="18" charset="0"/>
                  <a:cs typeface="Times New Roman" pitchFamily="18" charset="0"/>
                </a:rPr>
                <a:t>Отдел закупок физического факультета МГУ</a:t>
              </a:r>
              <a:endParaRPr lang="ru-RU" dirty="0">
                <a:latin typeface="Times New Roman" pitchFamily="18" charset="0"/>
                <a:cs typeface="Times New Roman" pitchFamily="18" charset="0"/>
              </a:endParaRPr>
            </a:p>
          </p:txBody>
        </p:sp>
      </p:grpSp>
      <p:sp>
        <p:nvSpPr>
          <p:cNvPr id="10" name="Прямоугольник 9"/>
          <p:cNvSpPr/>
          <p:nvPr/>
        </p:nvSpPr>
        <p:spPr>
          <a:xfrm>
            <a:off x="428596" y="571480"/>
            <a:ext cx="8215370" cy="5632311"/>
          </a:xfrm>
          <a:prstGeom prst="rect">
            <a:avLst/>
          </a:prstGeom>
        </p:spPr>
        <p:txBody>
          <a:bodyPr wrap="square">
            <a:spAutoFit/>
          </a:bodyPr>
          <a:lstStyle/>
          <a:p>
            <a:pPr algn="just"/>
            <a:r>
              <a:rPr lang="ru-RU" sz="2000" dirty="0" smtClean="0"/>
              <a:t>11) производства товара, выполнение работы, оказание услуги осуществляются учреждением и предприятием уголовно-исполнительной системы; </a:t>
            </a:r>
          </a:p>
          <a:p>
            <a:pPr algn="just"/>
            <a:r>
              <a:rPr lang="ru-RU" sz="2000" b="1" dirty="0" smtClean="0"/>
              <a:t>12) закупки услуг мобильной связи для назначенных приказами по МГУ или структурному подразделению сотрудников, до вступления в действие нормативного акта РФ о сохранении телефонного номера за абонентом при смене оператора мобильной связи;</a:t>
            </a:r>
            <a:endParaRPr lang="ru-RU" sz="2000" dirty="0" smtClean="0"/>
          </a:p>
          <a:p>
            <a:pPr algn="just"/>
            <a:r>
              <a:rPr lang="ru-RU" sz="2000" b="1" dirty="0" smtClean="0"/>
              <a:t> </a:t>
            </a:r>
            <a:r>
              <a:rPr lang="ru-RU" sz="2000" dirty="0" smtClean="0"/>
              <a:t>13) закупки произведений литературы и искусства определенных авторов, исполнений конкретных исполнителей, фонограмм конкретных изготовителей для нужд МГУ в случае, если единственному лицу принадлежат исключительные права или исключительные лицензии на такие произведения, исполнения, фонограммы;</a:t>
            </a:r>
          </a:p>
          <a:p>
            <a:pPr algn="just"/>
            <a:r>
              <a:rPr lang="ru-RU" sz="2000" dirty="0" smtClean="0"/>
              <a:t>14) закупки печатных изданий или электронных изданий определенных авторов у издателей таких изданий в случае, если указанным издателям принадлежат исключительные права или исключительные лицензии на использование таких изданий, а также оказание услуг по предоставлению доступа к электронным изданиям для обеспечения деятельности МГУ;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26064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0" y="6381328"/>
            <a:ext cx="9144000" cy="441340"/>
            <a:chOff x="0" y="6381328"/>
            <a:chExt cx="9144000" cy="441340"/>
          </a:xfrm>
        </p:grpSpPr>
        <p:sp>
          <p:nvSpPr>
            <p:cNvPr id="8" name="Прямоугольник 7"/>
            <p:cNvSpPr/>
            <p:nvPr/>
          </p:nvSpPr>
          <p:spPr>
            <a:xfrm>
              <a:off x="0" y="638132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392488" y="6453336"/>
              <a:ext cx="4572000" cy="369332"/>
            </a:xfrm>
            <a:prstGeom prst="rect">
              <a:avLst/>
            </a:prstGeom>
            <a:noFill/>
          </p:spPr>
          <p:txBody>
            <a:bodyPr wrap="square" rtlCol="0">
              <a:spAutoFit/>
            </a:bodyPr>
            <a:lstStyle/>
            <a:p>
              <a:pPr algn="r"/>
              <a:r>
                <a:rPr lang="ru-RU" dirty="0" smtClean="0">
                  <a:latin typeface="Times New Roman" pitchFamily="18" charset="0"/>
                  <a:cs typeface="Times New Roman" pitchFamily="18" charset="0"/>
                </a:rPr>
                <a:t>Отдел закупок физического факультета МГУ</a:t>
              </a:r>
              <a:endParaRPr lang="ru-RU" dirty="0">
                <a:latin typeface="Times New Roman" pitchFamily="18" charset="0"/>
                <a:cs typeface="Times New Roman" pitchFamily="18" charset="0"/>
              </a:endParaRPr>
            </a:p>
          </p:txBody>
        </p:sp>
      </p:grpSp>
      <p:sp>
        <p:nvSpPr>
          <p:cNvPr id="11" name="Прямоугольник 10"/>
          <p:cNvSpPr/>
          <p:nvPr/>
        </p:nvSpPr>
        <p:spPr>
          <a:xfrm>
            <a:off x="500034" y="785794"/>
            <a:ext cx="8072494" cy="4401205"/>
          </a:xfrm>
          <a:prstGeom prst="rect">
            <a:avLst/>
          </a:prstGeom>
        </p:spPr>
        <p:txBody>
          <a:bodyPr wrap="square">
            <a:spAutoFit/>
          </a:bodyPr>
          <a:lstStyle/>
          <a:p>
            <a:pPr algn="just"/>
            <a:r>
              <a:rPr lang="ru-RU" sz="2000" dirty="0" smtClean="0"/>
              <a:t>15) закупки по посещению зоопарка, театра, кинотеатра, концерта, цирка, музея, выставки или спортивного мероприятия; </a:t>
            </a:r>
          </a:p>
          <a:p>
            <a:pPr algn="just"/>
            <a:r>
              <a:rPr lang="ru-RU" sz="2000" dirty="0" smtClean="0"/>
              <a:t>16) заключения договора на оказание услуг по участию в мероприятии, проводимом для нужд нескольких заказчиков, с поставщиком (подрядчиком, исполнителем), который определен заказчиком, являющимся организатором такого мероприятия, в порядке, установленном действующим законодательством; </a:t>
            </a:r>
          </a:p>
          <a:p>
            <a:pPr algn="just"/>
            <a:r>
              <a:rPr lang="ru-RU" sz="2000" dirty="0" smtClean="0"/>
              <a:t>17) заключения договора на создание произведения литературы или искусства;</a:t>
            </a:r>
          </a:p>
          <a:p>
            <a:pPr algn="just"/>
            <a:r>
              <a:rPr lang="ru-RU" sz="2000" dirty="0" smtClean="0"/>
              <a:t>18) заключения договора на оказание услуг по реализации входных билетов и абонементов на посещение театрально-зрелищных, культурно-просветительных и зрелищно-развлекательных мероприятий, экскурсионных билетов и экскурсионных путевок - бланков строгой отчетности;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26064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0" y="6381328"/>
            <a:ext cx="9144000" cy="441340"/>
            <a:chOff x="0" y="6381328"/>
            <a:chExt cx="9144000" cy="441340"/>
          </a:xfrm>
        </p:grpSpPr>
        <p:sp>
          <p:nvSpPr>
            <p:cNvPr id="8" name="Прямоугольник 7"/>
            <p:cNvSpPr/>
            <p:nvPr/>
          </p:nvSpPr>
          <p:spPr>
            <a:xfrm>
              <a:off x="0" y="638132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392488" y="6453336"/>
              <a:ext cx="4572000" cy="369332"/>
            </a:xfrm>
            <a:prstGeom prst="rect">
              <a:avLst/>
            </a:prstGeom>
            <a:noFill/>
          </p:spPr>
          <p:txBody>
            <a:bodyPr wrap="square" rtlCol="0">
              <a:spAutoFit/>
            </a:bodyPr>
            <a:lstStyle/>
            <a:p>
              <a:pPr algn="r"/>
              <a:r>
                <a:rPr lang="ru-RU" dirty="0" smtClean="0">
                  <a:latin typeface="Times New Roman" pitchFamily="18" charset="0"/>
                  <a:cs typeface="Times New Roman" pitchFamily="18" charset="0"/>
                </a:rPr>
                <a:t>Отдел закупок физического факультета МГУ</a:t>
              </a:r>
              <a:endParaRPr lang="ru-RU" dirty="0">
                <a:latin typeface="Times New Roman" pitchFamily="18" charset="0"/>
                <a:cs typeface="Times New Roman" pitchFamily="18" charset="0"/>
              </a:endParaRPr>
            </a:p>
          </p:txBody>
        </p:sp>
      </p:grpSp>
      <p:sp>
        <p:nvSpPr>
          <p:cNvPr id="10" name="Прямоугольник 9"/>
          <p:cNvSpPr/>
          <p:nvPr/>
        </p:nvSpPr>
        <p:spPr>
          <a:xfrm>
            <a:off x="357158" y="485074"/>
            <a:ext cx="8143932" cy="4985980"/>
          </a:xfrm>
          <a:prstGeom prst="rect">
            <a:avLst/>
          </a:prstGeom>
        </p:spPr>
        <p:txBody>
          <a:bodyPr wrap="square">
            <a:spAutoFit/>
          </a:bodyPr>
          <a:lstStyle/>
          <a:p>
            <a:endParaRPr lang="ru-RU" dirty="0"/>
          </a:p>
          <a:p>
            <a:pPr algn="just"/>
            <a:r>
              <a:rPr lang="ru-RU" sz="2000" dirty="0" smtClean="0"/>
              <a:t>19) заключения договора на оказание услуг по осуществлению авторского контроля за разработкой проектной документации объекта капитального строительства, проведению авторского надзора за строительством, реконструкцией, капитальным ремонтом объекта капитального строительства соответствующими авторами, на проведение технического и авторского надзора за выполнением работ по сохранению объекта культурного наследия (памятников истории и культуры) народов Российской Федерации авторами проектов;</a:t>
            </a:r>
          </a:p>
          <a:p>
            <a:pPr algn="just"/>
            <a:r>
              <a:rPr lang="ru-RU" sz="2000" dirty="0" smtClean="0"/>
              <a:t>20) заключения договоров на оказание услуг, связанных с обеспечением визитов глав иностранных государств, глав правительств иностранных государств, руководителей международных организаций, парламентских делегаций, правительственных делегаций, делегаций иностранных государств (гостиничное, транспортное обслуживание, эксплуатация компьютерного оборудования, обеспечение питания, аренда и изготовление реквизитов для сцены, президиума и т.п.);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26064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0" y="6381328"/>
            <a:ext cx="9144000" cy="441340"/>
            <a:chOff x="0" y="6381328"/>
            <a:chExt cx="9144000" cy="441340"/>
          </a:xfrm>
        </p:grpSpPr>
        <p:sp>
          <p:nvSpPr>
            <p:cNvPr id="8" name="Прямоугольник 7"/>
            <p:cNvSpPr/>
            <p:nvPr/>
          </p:nvSpPr>
          <p:spPr>
            <a:xfrm>
              <a:off x="0" y="638132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392488" y="6453336"/>
              <a:ext cx="4572000" cy="369332"/>
            </a:xfrm>
            <a:prstGeom prst="rect">
              <a:avLst/>
            </a:prstGeom>
            <a:noFill/>
          </p:spPr>
          <p:txBody>
            <a:bodyPr wrap="square" rtlCol="0">
              <a:spAutoFit/>
            </a:bodyPr>
            <a:lstStyle/>
            <a:p>
              <a:pPr algn="r"/>
              <a:r>
                <a:rPr lang="ru-RU" dirty="0" smtClean="0">
                  <a:latin typeface="Times New Roman" pitchFamily="18" charset="0"/>
                  <a:cs typeface="Times New Roman" pitchFamily="18" charset="0"/>
                </a:rPr>
                <a:t>Отдел закупок физического факультета МГУ</a:t>
              </a:r>
              <a:endParaRPr lang="ru-RU" dirty="0">
                <a:latin typeface="Times New Roman" pitchFamily="18" charset="0"/>
                <a:cs typeface="Times New Roman" pitchFamily="18" charset="0"/>
              </a:endParaRPr>
            </a:p>
          </p:txBody>
        </p:sp>
      </p:grpSp>
      <p:sp>
        <p:nvSpPr>
          <p:cNvPr id="10" name="Прямоугольник 9"/>
          <p:cNvSpPr/>
          <p:nvPr/>
        </p:nvSpPr>
        <p:spPr>
          <a:xfrm>
            <a:off x="357158" y="485074"/>
            <a:ext cx="8143932" cy="5293757"/>
          </a:xfrm>
          <a:prstGeom prst="rect">
            <a:avLst/>
          </a:prstGeom>
        </p:spPr>
        <p:txBody>
          <a:bodyPr wrap="square">
            <a:spAutoFit/>
          </a:bodyPr>
          <a:lstStyle/>
          <a:p>
            <a:pPr algn="just"/>
            <a:endParaRPr lang="ru-RU" dirty="0"/>
          </a:p>
          <a:p>
            <a:pPr algn="just"/>
            <a:r>
              <a:rPr lang="ru-RU" sz="2000" dirty="0" smtClean="0"/>
              <a:t>21) осуществления закупок на поставки товара, выполнение работ, оказание услуг для обеспечения деятельности объектов государственной охраны, в том числе обеспечения выездных мероприятий, проводимых Президентом Российской Федерации, палатами Федерального Собрания Российской Федерации, Правительством Российской Федерации (бытовое, гостиничное, транспортное обслуживание, эксплуатация компьютерного оборудования, обеспечение санитарно-эпидемиологического благополучия, предоставление безопасного питания);</a:t>
            </a:r>
          </a:p>
          <a:p>
            <a:pPr algn="just"/>
            <a:r>
              <a:rPr lang="ru-RU" sz="2000" dirty="0" smtClean="0"/>
              <a:t>22) заключения договора управления многоквартирным домом на основании решения общего собрания собственников помещений в многоквартирном доме или открытого конкурса, проводимого органом местного самоуправления в соответствии с жилищным законодательством, управляющей компанией, если помещения в многоквартирном доме находятся в частной, государственной или муниципальной собственности;</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26064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 name="Группа 9"/>
          <p:cNvGrpSpPr/>
          <p:nvPr/>
        </p:nvGrpSpPr>
        <p:grpSpPr>
          <a:xfrm>
            <a:off x="0" y="6381328"/>
            <a:ext cx="9144000" cy="441340"/>
            <a:chOff x="0" y="6381328"/>
            <a:chExt cx="9144000" cy="441340"/>
          </a:xfrm>
        </p:grpSpPr>
        <p:sp>
          <p:nvSpPr>
            <p:cNvPr id="8" name="Прямоугольник 7"/>
            <p:cNvSpPr/>
            <p:nvPr/>
          </p:nvSpPr>
          <p:spPr>
            <a:xfrm>
              <a:off x="0" y="638132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392488" y="6453336"/>
              <a:ext cx="4572000" cy="369332"/>
            </a:xfrm>
            <a:prstGeom prst="rect">
              <a:avLst/>
            </a:prstGeom>
            <a:noFill/>
          </p:spPr>
          <p:txBody>
            <a:bodyPr wrap="square" rtlCol="0">
              <a:spAutoFit/>
            </a:bodyPr>
            <a:lstStyle/>
            <a:p>
              <a:pPr algn="r"/>
              <a:r>
                <a:rPr lang="ru-RU" dirty="0" smtClean="0">
                  <a:latin typeface="Times New Roman" pitchFamily="18" charset="0"/>
                  <a:cs typeface="Times New Roman" pitchFamily="18" charset="0"/>
                </a:rPr>
                <a:t>Отдел закупок физического факультета МГУ</a:t>
              </a:r>
              <a:endParaRPr lang="ru-RU" dirty="0">
                <a:latin typeface="Times New Roman" pitchFamily="18" charset="0"/>
                <a:cs typeface="Times New Roman" pitchFamily="18" charset="0"/>
              </a:endParaRPr>
            </a:p>
          </p:txBody>
        </p:sp>
      </p:grpSp>
      <p:sp>
        <p:nvSpPr>
          <p:cNvPr id="12" name="Прямоугольник 11"/>
          <p:cNvSpPr/>
          <p:nvPr/>
        </p:nvSpPr>
        <p:spPr>
          <a:xfrm>
            <a:off x="357158" y="857232"/>
            <a:ext cx="8463314" cy="5214974"/>
          </a:xfrm>
          <a:prstGeom prst="rect">
            <a:avLst/>
          </a:prstGeom>
          <a:solidFill>
            <a:srgbClr val="1E6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00034" y="1000108"/>
            <a:ext cx="8072494" cy="4647426"/>
          </a:xfrm>
          <a:prstGeom prst="rect">
            <a:avLst/>
          </a:prstGeom>
        </p:spPr>
        <p:txBody>
          <a:bodyPr wrap="square">
            <a:spAutoFit/>
          </a:bodyPr>
          <a:lstStyle/>
          <a:p>
            <a:pPr algn="ctr" fontAlgn="base"/>
            <a:r>
              <a:rPr lang="ru-RU" sz="2800" b="1" dirty="0" smtClean="0">
                <a:solidFill>
                  <a:schemeClr val="bg1"/>
                </a:solidFill>
                <a:latin typeface="Times New Roman" pitchFamily="18" charset="0"/>
                <a:cs typeface="Times New Roman" pitchFamily="18" charset="0"/>
              </a:rPr>
              <a:t>С 1 января 2014 года вступает в силу Федеральный закон №44-ФЗ (о контрактной системе).</a:t>
            </a:r>
          </a:p>
          <a:p>
            <a:pPr algn="ctr"/>
            <a:endParaRPr lang="ru-RU" sz="2000" b="1" dirty="0" smtClean="0">
              <a:solidFill>
                <a:schemeClr val="bg1"/>
              </a:solidFill>
              <a:latin typeface="Times New Roman" pitchFamily="18" charset="0"/>
              <a:cs typeface="Times New Roman" pitchFamily="18" charset="0"/>
            </a:endParaRPr>
          </a:p>
          <a:p>
            <a:pPr algn="ctr"/>
            <a:r>
              <a:rPr lang="ru-RU" sz="2400" b="1" i="1" dirty="0" smtClean="0">
                <a:solidFill>
                  <a:schemeClr val="bg1"/>
                </a:solidFill>
              </a:rPr>
              <a:t>В соответствии с п. 2 ст. 15 Закона о контрактной системе: </a:t>
            </a:r>
            <a:r>
              <a:rPr lang="ru-RU" sz="2400" dirty="0" smtClean="0">
                <a:solidFill>
                  <a:schemeClr val="bg1"/>
                </a:solidFill>
              </a:rPr>
              <a:t/>
            </a:r>
            <a:br>
              <a:rPr lang="ru-RU" sz="2400" dirty="0" smtClean="0">
                <a:solidFill>
                  <a:schemeClr val="bg1"/>
                </a:solidFill>
              </a:rPr>
            </a:br>
            <a:r>
              <a:rPr lang="ru-RU" sz="2400" dirty="0" smtClean="0">
                <a:solidFill>
                  <a:schemeClr val="bg1"/>
                </a:solidFill>
              </a:rPr>
              <a:t>бюджетные учреждения могут проводить закупки, осуществляемые за счет средств, полученных ими при осуществлении приносящей доход деятельности от физических лиц, юридических лиц, в том числе за счет грантов,</a:t>
            </a:r>
            <a:r>
              <a:rPr lang="ru-RU" sz="2400" u="sng" dirty="0" smtClean="0">
                <a:solidFill>
                  <a:schemeClr val="bg1"/>
                </a:solidFill>
              </a:rPr>
              <a:t> </a:t>
            </a:r>
            <a:r>
              <a:rPr lang="ru-RU" sz="2400" dirty="0" smtClean="0">
                <a:solidFill>
                  <a:schemeClr val="bg1"/>
                </a:solidFill>
              </a:rPr>
              <a:t>на основании разработанного в соответствии с требованиями закона № 223-ФЗ, Положения о закупках.</a:t>
            </a:r>
            <a:endParaRPr lang="ru-RU" sz="24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26064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0" y="6381328"/>
            <a:ext cx="9144000" cy="441340"/>
            <a:chOff x="0" y="6381328"/>
            <a:chExt cx="9144000" cy="441340"/>
          </a:xfrm>
        </p:grpSpPr>
        <p:sp>
          <p:nvSpPr>
            <p:cNvPr id="8" name="Прямоугольник 7"/>
            <p:cNvSpPr/>
            <p:nvPr/>
          </p:nvSpPr>
          <p:spPr>
            <a:xfrm>
              <a:off x="0" y="638132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392488" y="6453336"/>
              <a:ext cx="4572000" cy="369332"/>
            </a:xfrm>
            <a:prstGeom prst="rect">
              <a:avLst/>
            </a:prstGeom>
            <a:noFill/>
          </p:spPr>
          <p:txBody>
            <a:bodyPr wrap="square" rtlCol="0">
              <a:spAutoFit/>
            </a:bodyPr>
            <a:lstStyle/>
            <a:p>
              <a:pPr algn="r"/>
              <a:r>
                <a:rPr lang="ru-RU" dirty="0" smtClean="0">
                  <a:latin typeface="Times New Roman" pitchFamily="18" charset="0"/>
                  <a:cs typeface="Times New Roman" pitchFamily="18" charset="0"/>
                </a:rPr>
                <a:t>Отдел закупок физического факультета МГУ</a:t>
              </a:r>
              <a:endParaRPr lang="ru-RU" dirty="0">
                <a:latin typeface="Times New Roman" pitchFamily="18" charset="0"/>
                <a:cs typeface="Times New Roman" pitchFamily="18" charset="0"/>
              </a:endParaRPr>
            </a:p>
          </p:txBody>
        </p:sp>
      </p:grpSp>
      <p:sp>
        <p:nvSpPr>
          <p:cNvPr id="10" name="Прямоугольник 9"/>
          <p:cNvSpPr/>
          <p:nvPr/>
        </p:nvSpPr>
        <p:spPr>
          <a:xfrm>
            <a:off x="357158" y="305772"/>
            <a:ext cx="8143932" cy="5909310"/>
          </a:xfrm>
          <a:prstGeom prst="rect">
            <a:avLst/>
          </a:prstGeom>
        </p:spPr>
        <p:txBody>
          <a:bodyPr wrap="square">
            <a:spAutoFit/>
          </a:bodyPr>
          <a:lstStyle/>
          <a:p>
            <a:endParaRPr lang="ru-RU" dirty="0"/>
          </a:p>
          <a:p>
            <a:pPr algn="just"/>
            <a:r>
              <a:rPr lang="ru-RU" sz="2000" dirty="0" smtClean="0"/>
              <a:t> 23) заключения договора на оказание услуг по содержанию, ремонту и компенсации коммунальных услуг одного или нескольких нежилых помещений, переданных в безвозмездное пользование или оперативное управление заказчику, в случае, если данные услуги оказываются другому лицу или другим лицам, пользующимся нежилыми помещениями, находящимися в здании, в котором расположены помещения, переданные заказчику в безвозмездное пользование или оперативное управление;</a:t>
            </a:r>
          </a:p>
          <a:p>
            <a:pPr algn="just"/>
            <a:r>
              <a:rPr lang="ru-RU" sz="2000" dirty="0" smtClean="0"/>
              <a:t>24) признания несостоявшейся процедуры закупки способами, предусмотренными в настоящем Положении, и принятие заказчиком решения об осуществлении закупки у единственного участника (путем заключения договора), подавшего заявку и допущенного для участия в процедуре закупке, или единственного участника допущенного до участия в процедуре закупки. При этом договор заключается с единственным поставщиком (подрядчиком, исполнителем) на условиях, предусмотренных документацией о закупке, по цене, предложенной таким участником закупки в заявке, но не выше начальной (максимальной) цены договора, указанной в документации о закупке.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26064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0" y="6381328"/>
            <a:ext cx="9144000" cy="441340"/>
            <a:chOff x="0" y="6381328"/>
            <a:chExt cx="9144000" cy="441340"/>
          </a:xfrm>
        </p:grpSpPr>
        <p:sp>
          <p:nvSpPr>
            <p:cNvPr id="8" name="Прямоугольник 7"/>
            <p:cNvSpPr/>
            <p:nvPr/>
          </p:nvSpPr>
          <p:spPr>
            <a:xfrm>
              <a:off x="0" y="638132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392488" y="6453336"/>
              <a:ext cx="4572000" cy="369332"/>
            </a:xfrm>
            <a:prstGeom prst="rect">
              <a:avLst/>
            </a:prstGeom>
            <a:noFill/>
          </p:spPr>
          <p:txBody>
            <a:bodyPr wrap="square" rtlCol="0">
              <a:spAutoFit/>
            </a:bodyPr>
            <a:lstStyle/>
            <a:p>
              <a:pPr algn="r"/>
              <a:r>
                <a:rPr lang="ru-RU" dirty="0" smtClean="0">
                  <a:latin typeface="Times New Roman" pitchFamily="18" charset="0"/>
                  <a:cs typeface="Times New Roman" pitchFamily="18" charset="0"/>
                </a:rPr>
                <a:t>Отдел закупок физического факультета МГУ</a:t>
              </a:r>
              <a:endParaRPr lang="ru-RU" dirty="0">
                <a:latin typeface="Times New Roman" pitchFamily="18" charset="0"/>
                <a:cs typeface="Times New Roman" pitchFamily="18" charset="0"/>
              </a:endParaRPr>
            </a:p>
          </p:txBody>
        </p:sp>
      </p:grpSp>
      <p:sp>
        <p:nvSpPr>
          <p:cNvPr id="10" name="Прямоугольник 9"/>
          <p:cNvSpPr/>
          <p:nvPr/>
        </p:nvSpPr>
        <p:spPr>
          <a:xfrm>
            <a:off x="500034" y="571480"/>
            <a:ext cx="8143932" cy="5293757"/>
          </a:xfrm>
          <a:prstGeom prst="rect">
            <a:avLst/>
          </a:prstGeom>
        </p:spPr>
        <p:txBody>
          <a:bodyPr wrap="square">
            <a:spAutoFit/>
          </a:bodyPr>
          <a:lstStyle/>
          <a:p>
            <a:pPr algn="just"/>
            <a:endParaRPr lang="ru-RU" dirty="0"/>
          </a:p>
          <a:p>
            <a:pPr algn="just"/>
            <a:r>
              <a:rPr lang="ru-RU" sz="2000" dirty="0" smtClean="0"/>
              <a:t>При отсутствии цены в заявке участника договор заключается по начальной (максимальной) цене процедуры закупки или сниженной цене;</a:t>
            </a:r>
          </a:p>
          <a:p>
            <a:pPr algn="just"/>
            <a:r>
              <a:rPr lang="ru-RU" sz="2000" dirty="0" smtClean="0"/>
              <a:t>25) заключения договора на оказание услуг, связанных с направлением работника в служебную командировку, а также с участием в проведении фестивалей, концертов, представлений и подобных культурных мероприятий (в том числе гастролей) на основании приглашений на посещение указанных мероприятий. При этом к таким услугам относятся обеспечение проезда к месту служебной командировки, месту проведения указанных мероприятий и обратно (включая комиссию, </a:t>
            </a:r>
            <a:r>
              <a:rPr lang="ru-RU" sz="2000" dirty="0" err="1" smtClean="0"/>
              <a:t>взымаемую</a:t>
            </a:r>
            <a:r>
              <a:rPr lang="ru-RU" sz="2000" dirty="0" smtClean="0"/>
              <a:t> агентом по продаже билетов, в случае невозможности приобретения билетов непосредственно у перевозчика), наем жилого помещения, транспортное обслуживание, обеспечение питания; </a:t>
            </a:r>
          </a:p>
          <a:p>
            <a:pPr algn="just"/>
            <a:r>
              <a:rPr lang="ru-RU" sz="2000" b="1" dirty="0" smtClean="0"/>
              <a:t>26) заключения договора на оказание юридических услуг, услуг адвоката в связи с необходимостью представления и защиты интересов МГУ;</a:t>
            </a:r>
            <a:endParaRPr lang="ru-RU" sz="2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26064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0" y="6381328"/>
            <a:ext cx="9144000" cy="441340"/>
            <a:chOff x="0" y="6381328"/>
            <a:chExt cx="9144000" cy="441340"/>
          </a:xfrm>
        </p:grpSpPr>
        <p:sp>
          <p:nvSpPr>
            <p:cNvPr id="8" name="Прямоугольник 7"/>
            <p:cNvSpPr/>
            <p:nvPr/>
          </p:nvSpPr>
          <p:spPr>
            <a:xfrm>
              <a:off x="0" y="638132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392488" y="6453336"/>
              <a:ext cx="4572000" cy="369332"/>
            </a:xfrm>
            <a:prstGeom prst="rect">
              <a:avLst/>
            </a:prstGeom>
            <a:noFill/>
          </p:spPr>
          <p:txBody>
            <a:bodyPr wrap="square" rtlCol="0">
              <a:spAutoFit/>
            </a:bodyPr>
            <a:lstStyle/>
            <a:p>
              <a:pPr algn="r"/>
              <a:r>
                <a:rPr lang="ru-RU" dirty="0" smtClean="0">
                  <a:latin typeface="Times New Roman" pitchFamily="18" charset="0"/>
                  <a:cs typeface="Times New Roman" pitchFamily="18" charset="0"/>
                </a:rPr>
                <a:t>Отдел закупок физического факультета МГУ</a:t>
              </a:r>
              <a:endParaRPr lang="ru-RU" dirty="0">
                <a:latin typeface="Times New Roman" pitchFamily="18" charset="0"/>
                <a:cs typeface="Times New Roman" pitchFamily="18" charset="0"/>
              </a:endParaRPr>
            </a:p>
          </p:txBody>
        </p:sp>
      </p:grpSp>
      <p:sp>
        <p:nvSpPr>
          <p:cNvPr id="10" name="Прямоугольник 9"/>
          <p:cNvSpPr/>
          <p:nvPr/>
        </p:nvSpPr>
        <p:spPr>
          <a:xfrm>
            <a:off x="357158" y="305772"/>
            <a:ext cx="8143932" cy="5909310"/>
          </a:xfrm>
          <a:prstGeom prst="rect">
            <a:avLst/>
          </a:prstGeom>
        </p:spPr>
        <p:txBody>
          <a:bodyPr wrap="square">
            <a:spAutoFit/>
          </a:bodyPr>
          <a:lstStyle/>
          <a:p>
            <a:pPr algn="just"/>
            <a:endParaRPr lang="ru-RU" dirty="0"/>
          </a:p>
          <a:p>
            <a:pPr algn="just"/>
            <a:r>
              <a:rPr lang="ru-RU" sz="2000" dirty="0" smtClean="0"/>
              <a:t>27) осуществления закупок лекарственных препаратов, которые предназначены для назначения пациенту при наличии медицинских показаний (индивидуальная непереносимость, по жизненным показаниям) по решению врачебной комиссии, которое отражается в медицинских документах пациента и журнале врачебной комиссии; </a:t>
            </a:r>
          </a:p>
          <a:p>
            <a:pPr algn="just"/>
            <a:r>
              <a:rPr lang="ru-RU" sz="2000" b="1" dirty="0" smtClean="0"/>
              <a:t>28) если стоимость товаров, работ, услуг по одному договору не превышает 500 тысяч рублей с НДС (далее, малые закупки). При этом Заказчик вправе осуществить в соответствии с данным пунктом закупку продукции в пределах суммы, не превышающей 50% от общего годового объема закупок, осуществляемых в соответствии с настоящим Положением;</a:t>
            </a:r>
            <a:endParaRPr lang="ru-RU" sz="2000" dirty="0" smtClean="0"/>
          </a:p>
          <a:p>
            <a:pPr algn="just"/>
            <a:r>
              <a:rPr lang="ru-RU" sz="2000" dirty="0" smtClean="0"/>
              <a:t>29) признания несостоявшейся процедуры закупки способами, предусмотренными в настоящем Положении, при отсутствии заявок на участие в процедуре закупок или отсутствии заявок (участников) допущенных до участия в процедуре закупки. При принятии заказчиком решения об осуществлении закупки у единственного поставщика (исполнителя, подрядчика) в соответствии с данным пунктом договор заключается с единственным поставщиком (подрядчиком,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26064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0" y="6381328"/>
            <a:ext cx="9144000" cy="441340"/>
            <a:chOff x="0" y="6381328"/>
            <a:chExt cx="9144000" cy="441340"/>
          </a:xfrm>
        </p:grpSpPr>
        <p:sp>
          <p:nvSpPr>
            <p:cNvPr id="8" name="Прямоугольник 7"/>
            <p:cNvSpPr/>
            <p:nvPr/>
          </p:nvSpPr>
          <p:spPr>
            <a:xfrm>
              <a:off x="0" y="638132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392488" y="6453336"/>
              <a:ext cx="4572000" cy="369332"/>
            </a:xfrm>
            <a:prstGeom prst="rect">
              <a:avLst/>
            </a:prstGeom>
            <a:noFill/>
          </p:spPr>
          <p:txBody>
            <a:bodyPr wrap="square" rtlCol="0">
              <a:spAutoFit/>
            </a:bodyPr>
            <a:lstStyle/>
            <a:p>
              <a:pPr algn="r"/>
              <a:r>
                <a:rPr lang="ru-RU" dirty="0" smtClean="0">
                  <a:latin typeface="Times New Roman" pitchFamily="18" charset="0"/>
                  <a:cs typeface="Times New Roman" pitchFamily="18" charset="0"/>
                </a:rPr>
                <a:t>Отдел закупок физического факультета МГУ</a:t>
              </a:r>
              <a:endParaRPr lang="ru-RU" dirty="0">
                <a:latin typeface="Times New Roman" pitchFamily="18" charset="0"/>
                <a:cs typeface="Times New Roman" pitchFamily="18" charset="0"/>
              </a:endParaRPr>
            </a:p>
          </p:txBody>
        </p:sp>
      </p:grpSp>
      <p:sp>
        <p:nvSpPr>
          <p:cNvPr id="10" name="Прямоугольник 9"/>
          <p:cNvSpPr/>
          <p:nvPr/>
        </p:nvSpPr>
        <p:spPr>
          <a:xfrm>
            <a:off x="357158" y="214290"/>
            <a:ext cx="8143932" cy="6247864"/>
          </a:xfrm>
          <a:prstGeom prst="rect">
            <a:avLst/>
          </a:prstGeom>
        </p:spPr>
        <p:txBody>
          <a:bodyPr wrap="square">
            <a:spAutoFit/>
          </a:bodyPr>
          <a:lstStyle/>
          <a:p>
            <a:pPr algn="just"/>
            <a:r>
              <a:rPr lang="ru-RU" sz="2000" dirty="0" smtClean="0"/>
              <a:t>исполнителем) на условиях, предусмотренных документацией о закупке, по цене, предложенной поставщиком, исполнителем, подрядчиком, желающим заключить такой договор, но не выше начальной (максимальной) цены договора, указанной в документации о закупке;</a:t>
            </a:r>
          </a:p>
          <a:p>
            <a:pPr algn="just"/>
            <a:r>
              <a:rPr lang="ru-RU" sz="2000" b="1" dirty="0" smtClean="0"/>
              <a:t>30) если предыдущий договор в связи с неисполнением или ненадлежащим исполнением поставщиком (исполнителем, подрядчиком) своих обязательств по такому договору расторгнут. При этом договор заключается на тех же условиях, что и расторгнутый договор. В случае, если до расторжения договора поставщиком (исполнителем, подрядчиком) были частично исполнены обязательства по договору, то новый договор заключается на неисполненную часть договора и с пропорционально уменьшенной ценой договора; </a:t>
            </a:r>
            <a:endParaRPr lang="ru-RU" sz="2000" dirty="0" smtClean="0"/>
          </a:p>
          <a:p>
            <a:pPr algn="just"/>
            <a:r>
              <a:rPr lang="ru-RU" sz="2000" b="1" dirty="0" smtClean="0"/>
              <a:t>31) если для исполнения договора, заключенного с МГУ как с исполнителем, требуется привлечение иных лиц, указанных в договоре третьего лица с МГУ, для поставки товара, выполнения работы или оказания услуги;</a:t>
            </a:r>
            <a:endParaRPr lang="ru-RU" sz="2000" dirty="0" smtClean="0"/>
          </a:p>
          <a:p>
            <a:pPr algn="just"/>
            <a:r>
              <a:rPr lang="ru-RU" sz="2000" b="1" dirty="0" smtClean="0"/>
              <a:t>32) привлечения к выполнению работ, оказанию услуг конкретных физических лиц;</a:t>
            </a:r>
            <a:endParaRPr lang="ru-RU" sz="20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26064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0" y="6381328"/>
            <a:ext cx="9144000" cy="441340"/>
            <a:chOff x="0" y="6381328"/>
            <a:chExt cx="9144000" cy="441340"/>
          </a:xfrm>
        </p:grpSpPr>
        <p:sp>
          <p:nvSpPr>
            <p:cNvPr id="8" name="Прямоугольник 7"/>
            <p:cNvSpPr/>
            <p:nvPr/>
          </p:nvSpPr>
          <p:spPr>
            <a:xfrm>
              <a:off x="0" y="638132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392488" y="6453336"/>
              <a:ext cx="4572000" cy="369332"/>
            </a:xfrm>
            <a:prstGeom prst="rect">
              <a:avLst/>
            </a:prstGeom>
            <a:noFill/>
          </p:spPr>
          <p:txBody>
            <a:bodyPr wrap="square" rtlCol="0">
              <a:spAutoFit/>
            </a:bodyPr>
            <a:lstStyle/>
            <a:p>
              <a:pPr algn="r"/>
              <a:r>
                <a:rPr lang="ru-RU" dirty="0" smtClean="0">
                  <a:latin typeface="Times New Roman" pitchFamily="18" charset="0"/>
                  <a:cs typeface="Times New Roman" pitchFamily="18" charset="0"/>
                </a:rPr>
                <a:t>Отдел закупок физического факультета МГУ</a:t>
              </a:r>
              <a:endParaRPr lang="ru-RU" dirty="0">
                <a:latin typeface="Times New Roman" pitchFamily="18" charset="0"/>
                <a:cs typeface="Times New Roman" pitchFamily="18" charset="0"/>
              </a:endParaRPr>
            </a:p>
          </p:txBody>
        </p:sp>
      </p:grpSp>
      <p:sp>
        <p:nvSpPr>
          <p:cNvPr id="12" name="TextBox 11"/>
          <p:cNvSpPr txBox="1"/>
          <p:nvPr/>
        </p:nvSpPr>
        <p:spPr>
          <a:xfrm>
            <a:off x="642910" y="428604"/>
            <a:ext cx="7715304" cy="861774"/>
          </a:xfrm>
          <a:prstGeom prst="rect">
            <a:avLst/>
          </a:prstGeom>
          <a:noFill/>
        </p:spPr>
        <p:txBody>
          <a:bodyPr wrap="square" rtlCol="0">
            <a:spAutoFit/>
          </a:bodyPr>
          <a:lstStyle/>
          <a:p>
            <a:pPr algn="ctr"/>
            <a:r>
              <a:rPr lang="ru-RU" sz="3200" b="1" dirty="0" smtClean="0"/>
              <a:t>Порядок осуществления прямых закупок:</a:t>
            </a:r>
          </a:p>
          <a:p>
            <a:pPr algn="ctr"/>
            <a:endParaRPr lang="ru-RU" dirty="0"/>
          </a:p>
        </p:txBody>
      </p:sp>
      <p:sp>
        <p:nvSpPr>
          <p:cNvPr id="13" name="TextBox 12"/>
          <p:cNvSpPr txBox="1"/>
          <p:nvPr/>
        </p:nvSpPr>
        <p:spPr>
          <a:xfrm>
            <a:off x="428596" y="1142984"/>
            <a:ext cx="8286808" cy="3108543"/>
          </a:xfrm>
          <a:prstGeom prst="rect">
            <a:avLst/>
          </a:prstGeom>
          <a:noFill/>
        </p:spPr>
        <p:txBody>
          <a:bodyPr wrap="square" rtlCol="0">
            <a:spAutoFit/>
          </a:bodyPr>
          <a:lstStyle/>
          <a:p>
            <a:pPr marL="342900" indent="-342900" algn="just">
              <a:buAutoNum type="arabicPeriod"/>
            </a:pPr>
            <a:r>
              <a:rPr lang="ru-RU" sz="2800" dirty="0" smtClean="0"/>
              <a:t>Закупка должна быть запланирована</a:t>
            </a:r>
          </a:p>
          <a:p>
            <a:pPr marL="342900" indent="-342900" algn="just">
              <a:buAutoNum type="arabicPeriod"/>
            </a:pPr>
            <a:r>
              <a:rPr lang="ru-RU" sz="2800" dirty="0" smtClean="0"/>
              <a:t>На официальном сайте размещается необходимая информация о проводимой закупке:</a:t>
            </a:r>
          </a:p>
          <a:p>
            <a:pPr marL="342900" indent="-342900" algn="just"/>
            <a:r>
              <a:rPr lang="ru-RU" sz="2800" dirty="0" smtClean="0"/>
              <a:t>	1) Извещение</a:t>
            </a:r>
          </a:p>
          <a:p>
            <a:pPr marL="342900" indent="-342900" algn="just"/>
            <a:r>
              <a:rPr lang="ru-RU" sz="2800" dirty="0" smtClean="0"/>
              <a:t>	2) Документация</a:t>
            </a:r>
          </a:p>
          <a:p>
            <a:pPr marL="342900" indent="-342900" algn="just"/>
            <a:r>
              <a:rPr lang="ru-RU" sz="2800" dirty="0" smtClean="0"/>
              <a:t>	3) Проект договора</a:t>
            </a:r>
          </a:p>
          <a:p>
            <a:pPr marL="342900" indent="-342900" algn="just"/>
            <a:r>
              <a:rPr lang="ru-RU" sz="2800" dirty="0" smtClean="0"/>
              <a:t>	4) Протокол проведения закупки</a:t>
            </a:r>
            <a:endParaRPr lang="ru-RU" sz="2800" dirty="0"/>
          </a:p>
        </p:txBody>
      </p:sp>
      <p:sp>
        <p:nvSpPr>
          <p:cNvPr id="14" name="TextBox 13"/>
          <p:cNvSpPr txBox="1"/>
          <p:nvPr/>
        </p:nvSpPr>
        <p:spPr>
          <a:xfrm>
            <a:off x="214282" y="4357694"/>
            <a:ext cx="8643998" cy="1815882"/>
          </a:xfrm>
          <a:prstGeom prst="rect">
            <a:avLst/>
          </a:prstGeom>
          <a:noFill/>
        </p:spPr>
        <p:txBody>
          <a:bodyPr wrap="square" rtlCol="0">
            <a:spAutoFit/>
          </a:bodyPr>
          <a:lstStyle/>
          <a:p>
            <a:pPr marL="342900" indent="-342900" algn="just"/>
            <a:r>
              <a:rPr lang="ru-RU" sz="2800" dirty="0" smtClean="0"/>
              <a:t>		Прямая закупка может осуществляться в соответствии с </a:t>
            </a:r>
            <a:r>
              <a:rPr lang="ru-RU" sz="2800" dirty="0" err="1" smtClean="0"/>
              <a:t>пп</a:t>
            </a:r>
            <a:r>
              <a:rPr lang="ru-RU" sz="2800" dirty="0" smtClean="0"/>
              <a:t>. 4 – 5 ст.17 Положения в случае, если имеется </a:t>
            </a:r>
            <a:r>
              <a:rPr lang="ru-RU" sz="2800" u="sng" dirty="0" smtClean="0"/>
              <a:t>Обоснование</a:t>
            </a:r>
            <a:r>
              <a:rPr lang="ru-RU" sz="2800" dirty="0" smtClean="0"/>
              <a:t> невозможности осуществления закупки иными способами</a:t>
            </a:r>
            <a:endParaRPr lang="ru-RU"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26064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0" y="6381328"/>
            <a:ext cx="9144000" cy="441340"/>
            <a:chOff x="0" y="6381328"/>
            <a:chExt cx="9144000" cy="441340"/>
          </a:xfrm>
        </p:grpSpPr>
        <p:sp>
          <p:nvSpPr>
            <p:cNvPr id="8" name="Прямоугольник 7"/>
            <p:cNvSpPr/>
            <p:nvPr/>
          </p:nvSpPr>
          <p:spPr>
            <a:xfrm>
              <a:off x="0" y="638132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392488" y="6453336"/>
              <a:ext cx="4572000" cy="369332"/>
            </a:xfrm>
            <a:prstGeom prst="rect">
              <a:avLst/>
            </a:prstGeom>
            <a:noFill/>
          </p:spPr>
          <p:txBody>
            <a:bodyPr wrap="square" rtlCol="0">
              <a:spAutoFit/>
            </a:bodyPr>
            <a:lstStyle/>
            <a:p>
              <a:pPr algn="r"/>
              <a:r>
                <a:rPr lang="ru-RU" dirty="0" smtClean="0">
                  <a:latin typeface="Times New Roman" pitchFamily="18" charset="0"/>
                  <a:cs typeface="Times New Roman" pitchFamily="18" charset="0"/>
                </a:rPr>
                <a:t>Отдел закупок физического факультета МГУ</a:t>
              </a:r>
              <a:endParaRPr lang="ru-RU" dirty="0">
                <a:latin typeface="Times New Roman" pitchFamily="18" charset="0"/>
                <a:cs typeface="Times New Roman" pitchFamily="18" charset="0"/>
              </a:endParaRPr>
            </a:p>
          </p:txBody>
        </p:sp>
      </p:grpSp>
      <p:sp>
        <p:nvSpPr>
          <p:cNvPr id="13" name="TextBox 12"/>
          <p:cNvSpPr txBox="1"/>
          <p:nvPr/>
        </p:nvSpPr>
        <p:spPr>
          <a:xfrm>
            <a:off x="1071538" y="617505"/>
            <a:ext cx="6715172" cy="954107"/>
          </a:xfrm>
          <a:prstGeom prst="rect">
            <a:avLst/>
          </a:prstGeom>
          <a:noFill/>
        </p:spPr>
        <p:txBody>
          <a:bodyPr wrap="square" rtlCol="0">
            <a:spAutoFit/>
          </a:bodyPr>
          <a:lstStyle/>
          <a:p>
            <a:pPr marL="342900" indent="-342900" algn="ctr"/>
            <a:r>
              <a:rPr lang="ru-RU" sz="2800" b="1" dirty="0" smtClean="0"/>
              <a:t>Прямые закупки до 500 тыс. рублей (Малые закупки)</a:t>
            </a:r>
            <a:endParaRPr lang="ru-RU" sz="2800" b="1" dirty="0"/>
          </a:p>
        </p:txBody>
      </p:sp>
      <p:sp>
        <p:nvSpPr>
          <p:cNvPr id="10" name="TextBox 9"/>
          <p:cNvSpPr txBox="1"/>
          <p:nvPr/>
        </p:nvSpPr>
        <p:spPr>
          <a:xfrm>
            <a:off x="500034" y="4276090"/>
            <a:ext cx="8215370" cy="1938992"/>
          </a:xfrm>
          <a:prstGeom prst="rect">
            <a:avLst/>
          </a:prstGeom>
          <a:noFill/>
        </p:spPr>
        <p:txBody>
          <a:bodyPr wrap="square" rtlCol="0">
            <a:spAutoFit/>
          </a:bodyPr>
          <a:lstStyle/>
          <a:p>
            <a:pPr algn="just"/>
            <a:r>
              <a:rPr lang="ru-RU" sz="2000" u="sng" dirty="0" smtClean="0">
                <a:solidFill>
                  <a:srgbClr val="C00000"/>
                </a:solidFill>
              </a:rPr>
              <a:t>Внимание!</a:t>
            </a:r>
          </a:p>
          <a:p>
            <a:pPr algn="just"/>
            <a:r>
              <a:rPr lang="ru-RU" sz="2000" dirty="0" smtClean="0"/>
              <a:t>Запрещено разделение структурными подразделениями МГУ закупок на отдельные договоры/счета  для преодоления стоимостных ограничений, установленных для данного способа закупки. Таким разделением считается заключение однотипных договоров (оплата счетов) в течение 1 календарного месяца</a:t>
            </a:r>
            <a:endParaRPr lang="ru-RU" sz="2000" dirty="0"/>
          </a:p>
        </p:txBody>
      </p:sp>
      <p:sp>
        <p:nvSpPr>
          <p:cNvPr id="11" name="Прямоугольник 10"/>
          <p:cNvSpPr/>
          <p:nvPr/>
        </p:nvSpPr>
        <p:spPr>
          <a:xfrm>
            <a:off x="500034" y="1714488"/>
            <a:ext cx="8143932" cy="2246769"/>
          </a:xfrm>
          <a:prstGeom prst="rect">
            <a:avLst/>
          </a:prstGeom>
        </p:spPr>
        <p:txBody>
          <a:bodyPr wrap="square">
            <a:spAutoFit/>
          </a:bodyPr>
          <a:lstStyle/>
          <a:p>
            <a:pPr algn="just"/>
            <a:endParaRPr lang="ru-RU" sz="2000" dirty="0" smtClean="0"/>
          </a:p>
          <a:p>
            <a:pPr algn="just"/>
            <a:r>
              <a:rPr lang="ru-RU" sz="2000" b="1" dirty="0" smtClean="0"/>
              <a:t>28) если стоимость товаров, работ, услуг по одному договору не превышает 500 тысяч рублей с НДС (далее, малые закупки). При этом Заказчик вправе осуществить в соответствии с данным пунктом закупку продукции в пределах суммы, не превышающей 50% от общего годового объема закупок, осуществляемых в соответствии с настоящим Положением; </a:t>
            </a:r>
            <a:endParaRPr lang="ru-RU"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26064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0" y="6381328"/>
            <a:ext cx="9144000" cy="441340"/>
            <a:chOff x="0" y="6381328"/>
            <a:chExt cx="9144000" cy="441340"/>
          </a:xfrm>
        </p:grpSpPr>
        <p:sp>
          <p:nvSpPr>
            <p:cNvPr id="8" name="Прямоугольник 7"/>
            <p:cNvSpPr/>
            <p:nvPr/>
          </p:nvSpPr>
          <p:spPr>
            <a:xfrm>
              <a:off x="0" y="638132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392488" y="6453336"/>
              <a:ext cx="4572000" cy="369332"/>
            </a:xfrm>
            <a:prstGeom prst="rect">
              <a:avLst/>
            </a:prstGeom>
            <a:noFill/>
          </p:spPr>
          <p:txBody>
            <a:bodyPr wrap="square" rtlCol="0">
              <a:spAutoFit/>
            </a:bodyPr>
            <a:lstStyle/>
            <a:p>
              <a:pPr algn="r"/>
              <a:r>
                <a:rPr lang="ru-RU" dirty="0" smtClean="0">
                  <a:latin typeface="Times New Roman" pitchFamily="18" charset="0"/>
                  <a:cs typeface="Times New Roman" pitchFamily="18" charset="0"/>
                </a:rPr>
                <a:t>Отдел закупок физического факультета МГУ</a:t>
              </a:r>
              <a:endParaRPr lang="ru-RU" dirty="0">
                <a:latin typeface="Times New Roman" pitchFamily="18" charset="0"/>
                <a:cs typeface="Times New Roman" pitchFamily="18" charset="0"/>
              </a:endParaRPr>
            </a:p>
          </p:txBody>
        </p:sp>
      </p:grpSp>
      <p:sp>
        <p:nvSpPr>
          <p:cNvPr id="13" name="TextBox 12"/>
          <p:cNvSpPr txBox="1"/>
          <p:nvPr/>
        </p:nvSpPr>
        <p:spPr>
          <a:xfrm>
            <a:off x="1071538" y="617505"/>
            <a:ext cx="6715172" cy="523220"/>
          </a:xfrm>
          <a:prstGeom prst="rect">
            <a:avLst/>
          </a:prstGeom>
          <a:noFill/>
        </p:spPr>
        <p:txBody>
          <a:bodyPr wrap="square" rtlCol="0">
            <a:spAutoFit/>
          </a:bodyPr>
          <a:lstStyle/>
          <a:p>
            <a:pPr marL="342900" indent="-342900" algn="ctr"/>
            <a:r>
              <a:rPr lang="ru-RU" sz="2800" b="1" dirty="0" smtClean="0"/>
              <a:t>Планирование закупок</a:t>
            </a:r>
            <a:endParaRPr lang="ru-RU" sz="2800" b="1" dirty="0"/>
          </a:p>
        </p:txBody>
      </p:sp>
      <p:sp>
        <p:nvSpPr>
          <p:cNvPr id="10" name="Прямоугольник 9"/>
          <p:cNvSpPr/>
          <p:nvPr/>
        </p:nvSpPr>
        <p:spPr>
          <a:xfrm>
            <a:off x="642910" y="1166843"/>
            <a:ext cx="7929618" cy="4154984"/>
          </a:xfrm>
          <a:prstGeom prst="rect">
            <a:avLst/>
          </a:prstGeom>
        </p:spPr>
        <p:txBody>
          <a:bodyPr wrap="square">
            <a:spAutoFit/>
          </a:bodyPr>
          <a:lstStyle/>
          <a:p>
            <a:pPr algn="just"/>
            <a:endParaRPr lang="ru-RU" sz="2400" dirty="0" smtClean="0"/>
          </a:p>
          <a:p>
            <a:pPr algn="just"/>
            <a:r>
              <a:rPr lang="ru-RU" sz="2400" b="1" dirty="0" smtClean="0"/>
              <a:t>План закупок по Положению НЕ ВКЛЮЧАЮТСЯ: </a:t>
            </a:r>
          </a:p>
          <a:p>
            <a:pPr algn="just"/>
            <a:r>
              <a:rPr lang="ru-RU" sz="2400" dirty="0" smtClean="0"/>
              <a:t>1.закупки, стоимость которых не превышает 500 тыс. рублей; </a:t>
            </a:r>
          </a:p>
          <a:p>
            <a:pPr algn="just"/>
            <a:r>
              <a:rPr lang="ru-RU" sz="2400" dirty="0" smtClean="0"/>
              <a:t>2.закупки, составляющие государственную тайну, при условии, что такие сведения содержатся в извещении о закупке, документации о закупке или в проекте договора; </a:t>
            </a:r>
          </a:p>
          <a:p>
            <a:pPr algn="just"/>
            <a:r>
              <a:rPr lang="ru-RU" sz="2400" dirty="0" smtClean="0"/>
              <a:t>3.закупки по решению Правительства, сведения о которых не составляют государственную тайну, но по которым принято решение Правительства Российской Федерации о не размещении сведений на официальном сайте.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26064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0" y="6381328"/>
            <a:ext cx="9144000" cy="441340"/>
            <a:chOff x="0" y="6381328"/>
            <a:chExt cx="9144000" cy="441340"/>
          </a:xfrm>
        </p:grpSpPr>
        <p:sp>
          <p:nvSpPr>
            <p:cNvPr id="8" name="Прямоугольник 7"/>
            <p:cNvSpPr/>
            <p:nvPr/>
          </p:nvSpPr>
          <p:spPr>
            <a:xfrm>
              <a:off x="0" y="638132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392488" y="6453336"/>
              <a:ext cx="4572000" cy="369332"/>
            </a:xfrm>
            <a:prstGeom prst="rect">
              <a:avLst/>
            </a:prstGeom>
            <a:noFill/>
          </p:spPr>
          <p:txBody>
            <a:bodyPr wrap="square" rtlCol="0">
              <a:spAutoFit/>
            </a:bodyPr>
            <a:lstStyle/>
            <a:p>
              <a:pPr algn="r"/>
              <a:r>
                <a:rPr lang="ru-RU" dirty="0" smtClean="0">
                  <a:latin typeface="Times New Roman" pitchFamily="18" charset="0"/>
                  <a:cs typeface="Times New Roman" pitchFamily="18" charset="0"/>
                </a:rPr>
                <a:t>Отдел закупок физического факультета МГУ</a:t>
              </a:r>
              <a:endParaRPr lang="ru-RU" dirty="0">
                <a:latin typeface="Times New Roman" pitchFamily="18" charset="0"/>
                <a:cs typeface="Times New Roman" pitchFamily="18" charset="0"/>
              </a:endParaRPr>
            </a:p>
          </p:txBody>
        </p:sp>
      </p:grpSp>
      <p:sp>
        <p:nvSpPr>
          <p:cNvPr id="13" name="TextBox 12"/>
          <p:cNvSpPr txBox="1"/>
          <p:nvPr/>
        </p:nvSpPr>
        <p:spPr>
          <a:xfrm>
            <a:off x="1071538" y="617505"/>
            <a:ext cx="6715172" cy="523220"/>
          </a:xfrm>
          <a:prstGeom prst="rect">
            <a:avLst/>
          </a:prstGeom>
          <a:noFill/>
        </p:spPr>
        <p:txBody>
          <a:bodyPr wrap="square" rtlCol="0">
            <a:spAutoFit/>
          </a:bodyPr>
          <a:lstStyle/>
          <a:p>
            <a:pPr marL="342900" indent="-342900" algn="ctr"/>
            <a:r>
              <a:rPr lang="ru-RU" sz="2800" b="1" dirty="0" smtClean="0"/>
              <a:t>Планирование закупок</a:t>
            </a:r>
            <a:endParaRPr lang="ru-RU" sz="2800" b="1" dirty="0"/>
          </a:p>
        </p:txBody>
      </p:sp>
      <p:sp>
        <p:nvSpPr>
          <p:cNvPr id="10" name="Прямоугольник 9"/>
          <p:cNvSpPr/>
          <p:nvPr/>
        </p:nvSpPr>
        <p:spPr>
          <a:xfrm>
            <a:off x="642910" y="1166843"/>
            <a:ext cx="7929618" cy="4893647"/>
          </a:xfrm>
          <a:prstGeom prst="rect">
            <a:avLst/>
          </a:prstGeom>
        </p:spPr>
        <p:txBody>
          <a:bodyPr wrap="square">
            <a:spAutoFit/>
          </a:bodyPr>
          <a:lstStyle/>
          <a:p>
            <a:pPr algn="just"/>
            <a:endParaRPr lang="ru-RU" sz="2400" dirty="0" smtClean="0"/>
          </a:p>
          <a:p>
            <a:r>
              <a:rPr lang="ru-RU" sz="2400" b="1" dirty="0" smtClean="0"/>
              <a:t>План закупок по Положению План корректируется: </a:t>
            </a:r>
          </a:p>
          <a:p>
            <a:r>
              <a:rPr lang="ru-RU" sz="2400" dirty="0" smtClean="0"/>
              <a:t>1.изменение потребности, в том числе сроков их приобретения, способа осуществления закупки и срока исполнения договора; </a:t>
            </a:r>
          </a:p>
          <a:p>
            <a:r>
              <a:rPr lang="ru-RU" sz="2400" dirty="0" smtClean="0"/>
              <a:t>2.изменение цены более чем на 10% от планируемой; </a:t>
            </a:r>
          </a:p>
          <a:p>
            <a:r>
              <a:rPr lang="ru-RU" sz="2400" dirty="0" smtClean="0"/>
              <a:t>3.изменение объемов, целей и потребностей в закупках, которые на момент утверждения сводного плана (плана-графика) предвидеть было невозможно (в т.ч. при использовании образовавшейся экономии, появлении новых источников финансирования); </a:t>
            </a:r>
          </a:p>
          <a:p>
            <a:r>
              <a:rPr lang="ru-RU" sz="2400" dirty="0" smtClean="0"/>
              <a:t>4.изменение объемов и источников финансирования; </a:t>
            </a:r>
          </a:p>
          <a:p>
            <a:r>
              <a:rPr lang="ru-RU" sz="2400" dirty="0" smtClean="0"/>
              <a:t>5.отмена предусмотренной закупки</a:t>
            </a:r>
            <a:r>
              <a:rPr lang="ru-RU" dirty="0" smtClean="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26064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0" y="6381328"/>
            <a:ext cx="9144000" cy="441340"/>
            <a:chOff x="0" y="6381328"/>
            <a:chExt cx="9144000" cy="441340"/>
          </a:xfrm>
        </p:grpSpPr>
        <p:sp>
          <p:nvSpPr>
            <p:cNvPr id="8" name="Прямоугольник 7"/>
            <p:cNvSpPr/>
            <p:nvPr/>
          </p:nvSpPr>
          <p:spPr>
            <a:xfrm>
              <a:off x="0" y="638132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392488" y="6453336"/>
              <a:ext cx="4572000" cy="369332"/>
            </a:xfrm>
            <a:prstGeom prst="rect">
              <a:avLst/>
            </a:prstGeom>
            <a:noFill/>
          </p:spPr>
          <p:txBody>
            <a:bodyPr wrap="square" rtlCol="0">
              <a:spAutoFit/>
            </a:bodyPr>
            <a:lstStyle/>
            <a:p>
              <a:pPr algn="r"/>
              <a:r>
                <a:rPr lang="ru-RU" dirty="0" smtClean="0">
                  <a:latin typeface="Times New Roman" pitchFamily="18" charset="0"/>
                  <a:cs typeface="Times New Roman" pitchFamily="18" charset="0"/>
                </a:rPr>
                <a:t>Отдел закупок физического факультета МГУ</a:t>
              </a:r>
              <a:endParaRPr lang="ru-RU" dirty="0">
                <a:latin typeface="Times New Roman" pitchFamily="18" charset="0"/>
                <a:cs typeface="Times New Roman" pitchFamily="18" charset="0"/>
              </a:endParaRPr>
            </a:p>
          </p:txBody>
        </p:sp>
      </p:grpSp>
      <p:sp>
        <p:nvSpPr>
          <p:cNvPr id="11" name="Прямоугольник 10"/>
          <p:cNvSpPr/>
          <p:nvPr/>
        </p:nvSpPr>
        <p:spPr>
          <a:xfrm>
            <a:off x="357158" y="2060848"/>
            <a:ext cx="8463314" cy="2304256"/>
          </a:xfrm>
          <a:prstGeom prst="rect">
            <a:avLst/>
          </a:prstGeom>
          <a:solidFill>
            <a:srgbClr val="1E6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542332" y="2786058"/>
            <a:ext cx="8101634" cy="707886"/>
          </a:xfrm>
          <a:prstGeom prst="rect">
            <a:avLst/>
          </a:prstGeom>
          <a:noFill/>
        </p:spPr>
        <p:txBody>
          <a:bodyPr wrap="square" rtlCol="0">
            <a:spAutoFit/>
          </a:bodyPr>
          <a:lstStyle/>
          <a:p>
            <a:pPr algn="ctr"/>
            <a:r>
              <a:rPr lang="ru-RU" sz="4000" b="1" dirty="0" smtClean="0">
                <a:solidFill>
                  <a:schemeClr val="bg1"/>
                </a:solidFill>
                <a:latin typeface="Times New Roman" pitchFamily="18" charset="0"/>
                <a:cs typeface="Times New Roman" pitchFamily="18" charset="0"/>
              </a:rPr>
              <a:t>Спасибо за внимание!</a:t>
            </a:r>
            <a:endParaRPr lang="ru-RU" sz="40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26064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0" y="6381328"/>
            <a:ext cx="9144000" cy="441340"/>
            <a:chOff x="0" y="6381328"/>
            <a:chExt cx="9144000" cy="441340"/>
          </a:xfrm>
        </p:grpSpPr>
        <p:sp>
          <p:nvSpPr>
            <p:cNvPr id="8" name="Прямоугольник 7"/>
            <p:cNvSpPr/>
            <p:nvPr/>
          </p:nvSpPr>
          <p:spPr>
            <a:xfrm>
              <a:off x="0" y="638132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392488" y="6453336"/>
              <a:ext cx="4572000" cy="369332"/>
            </a:xfrm>
            <a:prstGeom prst="rect">
              <a:avLst/>
            </a:prstGeom>
            <a:noFill/>
          </p:spPr>
          <p:txBody>
            <a:bodyPr wrap="square" rtlCol="0">
              <a:spAutoFit/>
            </a:bodyPr>
            <a:lstStyle/>
            <a:p>
              <a:pPr algn="r"/>
              <a:r>
                <a:rPr lang="ru-RU" dirty="0" smtClean="0">
                  <a:latin typeface="Times New Roman" pitchFamily="18" charset="0"/>
                  <a:cs typeface="Times New Roman" pitchFamily="18" charset="0"/>
                </a:rPr>
                <a:t>Отдел закупок физического факультета МГУ</a:t>
              </a:r>
              <a:endParaRPr lang="ru-RU" dirty="0">
                <a:latin typeface="Times New Roman" pitchFamily="18" charset="0"/>
                <a:cs typeface="Times New Roman" pitchFamily="18" charset="0"/>
              </a:endParaRPr>
            </a:p>
          </p:txBody>
        </p:sp>
      </p:grpSp>
      <p:sp>
        <p:nvSpPr>
          <p:cNvPr id="12" name="Прямоугольник 11"/>
          <p:cNvSpPr/>
          <p:nvPr/>
        </p:nvSpPr>
        <p:spPr>
          <a:xfrm>
            <a:off x="357158" y="1571612"/>
            <a:ext cx="8463314" cy="3500462"/>
          </a:xfrm>
          <a:prstGeom prst="rect">
            <a:avLst/>
          </a:prstGeom>
          <a:solidFill>
            <a:srgbClr val="1E6E1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500034" y="1857364"/>
            <a:ext cx="8072494" cy="3046988"/>
          </a:xfrm>
          <a:prstGeom prst="rect">
            <a:avLst/>
          </a:prstGeom>
        </p:spPr>
        <p:txBody>
          <a:bodyPr wrap="square">
            <a:spAutoFit/>
          </a:bodyPr>
          <a:lstStyle/>
          <a:p>
            <a:pPr algn="ctr"/>
            <a:r>
              <a:rPr lang="ru-RU" sz="3200" b="1" dirty="0" smtClean="0">
                <a:solidFill>
                  <a:schemeClr val="bg1"/>
                </a:solidFill>
                <a:latin typeface="Times New Roman" pitchFamily="18" charset="0"/>
                <a:cs typeface="Times New Roman" pitchFamily="18" charset="0"/>
              </a:rPr>
              <a:t>Положение </a:t>
            </a:r>
            <a:r>
              <a:rPr lang="ru-RU" sz="3200" b="1" dirty="0">
                <a:solidFill>
                  <a:schemeClr val="bg1"/>
                </a:solidFill>
                <a:latin typeface="Times New Roman" pitchFamily="18" charset="0"/>
                <a:cs typeface="Times New Roman" pitchFamily="18" charset="0"/>
              </a:rPr>
              <a:t>о закупке товаров, работ, услуг для нужд ФГБОУ ВПО «Московский государственный университет имени М.В.Ломоносова» </a:t>
            </a:r>
          </a:p>
          <a:p>
            <a:pPr algn="ctr"/>
            <a:r>
              <a:rPr lang="ru-RU" sz="3200" dirty="0">
                <a:solidFill>
                  <a:schemeClr val="bg1"/>
                </a:solidFill>
                <a:latin typeface="Times New Roman" pitchFamily="18" charset="0"/>
                <a:cs typeface="Times New Roman" pitchFamily="18" charset="0"/>
              </a:rPr>
              <a:t>проект </a:t>
            </a:r>
          </a:p>
          <a:p>
            <a:pPr algn="ctr"/>
            <a:r>
              <a:rPr lang="ru-RU" sz="3200" dirty="0">
                <a:solidFill>
                  <a:schemeClr val="bg1"/>
                </a:solidFill>
                <a:latin typeface="Times New Roman" pitchFamily="18" charset="0"/>
                <a:cs typeface="Times New Roman" pitchFamily="18" charset="0"/>
              </a:rPr>
              <a:t>РГ от 15.11.13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26064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0" y="6381328"/>
            <a:ext cx="9144000" cy="441340"/>
            <a:chOff x="0" y="6381328"/>
            <a:chExt cx="9144000" cy="441340"/>
          </a:xfrm>
        </p:grpSpPr>
        <p:sp>
          <p:nvSpPr>
            <p:cNvPr id="8" name="Прямоугольник 7"/>
            <p:cNvSpPr/>
            <p:nvPr/>
          </p:nvSpPr>
          <p:spPr>
            <a:xfrm>
              <a:off x="0" y="638132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392488" y="6453336"/>
              <a:ext cx="4572000" cy="369332"/>
            </a:xfrm>
            <a:prstGeom prst="rect">
              <a:avLst/>
            </a:prstGeom>
            <a:noFill/>
          </p:spPr>
          <p:txBody>
            <a:bodyPr wrap="square" rtlCol="0">
              <a:spAutoFit/>
            </a:bodyPr>
            <a:lstStyle/>
            <a:p>
              <a:pPr algn="r"/>
              <a:r>
                <a:rPr lang="ru-RU" dirty="0" smtClean="0">
                  <a:latin typeface="Times New Roman" pitchFamily="18" charset="0"/>
                  <a:cs typeface="Times New Roman" pitchFamily="18" charset="0"/>
                </a:rPr>
                <a:t>Отдел закупок физического факультета МГУ</a:t>
              </a:r>
              <a:endParaRPr lang="ru-RU" dirty="0">
                <a:latin typeface="Times New Roman" pitchFamily="18" charset="0"/>
                <a:cs typeface="Times New Roman" pitchFamily="18" charset="0"/>
              </a:endParaRPr>
            </a:p>
          </p:txBody>
        </p:sp>
      </p:grpSp>
      <p:sp>
        <p:nvSpPr>
          <p:cNvPr id="10" name="Прямоугольник 9"/>
          <p:cNvSpPr/>
          <p:nvPr/>
        </p:nvSpPr>
        <p:spPr>
          <a:xfrm>
            <a:off x="642910" y="857232"/>
            <a:ext cx="8001056" cy="5016758"/>
          </a:xfrm>
          <a:prstGeom prst="rect">
            <a:avLst/>
          </a:prstGeom>
        </p:spPr>
        <p:txBody>
          <a:bodyPr wrap="square">
            <a:spAutoFit/>
          </a:bodyPr>
          <a:lstStyle/>
          <a:p>
            <a:r>
              <a:rPr lang="ru-RU" sz="2000" b="1" dirty="0" smtClean="0"/>
              <a:t>Применяется </a:t>
            </a:r>
            <a:r>
              <a:rPr lang="ru-RU" sz="2000" b="1" dirty="0"/>
              <a:t>с 1 января 2014 года к закупкам продукции, осуществляемым: </a:t>
            </a:r>
          </a:p>
          <a:p>
            <a:pPr algn="just"/>
            <a:r>
              <a:rPr lang="ru-RU" sz="2000" dirty="0"/>
              <a:t>1</a:t>
            </a:r>
            <a:r>
              <a:rPr lang="ru-RU" sz="2000" dirty="0" smtClean="0"/>
              <a:t>) за </a:t>
            </a:r>
            <a:r>
              <a:rPr lang="ru-RU" sz="2000" dirty="0"/>
              <a:t>счет грантов, если условиями, определенными </a:t>
            </a:r>
            <a:r>
              <a:rPr lang="ru-RU" sz="2000" dirty="0" err="1"/>
              <a:t>грантодателями</a:t>
            </a:r>
            <a:r>
              <a:rPr lang="ru-RU" sz="2000" dirty="0"/>
              <a:t>, не установлено иное; </a:t>
            </a:r>
          </a:p>
          <a:p>
            <a:endParaRPr lang="ru-RU" sz="2000" dirty="0"/>
          </a:p>
          <a:p>
            <a:pPr algn="just"/>
            <a:r>
              <a:rPr lang="ru-RU" sz="2000" dirty="0"/>
              <a:t>2) в качестве исполнителя по контракту, заключенному с МГУ по 44-ФЗ, в случае привлечения на основании договора в ходе исполнения данного контракта иных лиц для поставки товара, выполнения работы или оказания услуги, необходимых для исполнения предусмотренных контрактом обязательств МГУ; </a:t>
            </a:r>
          </a:p>
          <a:p>
            <a:endParaRPr lang="ru-RU" sz="2000" dirty="0" smtClean="0"/>
          </a:p>
          <a:p>
            <a:pPr algn="just"/>
            <a:r>
              <a:rPr lang="ru-RU" sz="2000" dirty="0" smtClean="0"/>
              <a:t>3</a:t>
            </a:r>
            <a:r>
              <a:rPr lang="ru-RU" sz="2000" dirty="0"/>
              <a:t>) за счет средств, полученных при осуществлении </a:t>
            </a:r>
            <a:r>
              <a:rPr lang="ru-RU" sz="2000" dirty="0" smtClean="0"/>
              <a:t>иной </a:t>
            </a:r>
            <a:r>
              <a:rPr lang="ru-RU" sz="2000" dirty="0"/>
              <a:t>приносящей доход деятельности, </a:t>
            </a:r>
            <a:r>
              <a:rPr lang="ru-RU" sz="2000" b="1" dirty="0"/>
              <a:t>определенной Уставом МГУ, от физических лиц, юридических лиц (за исключением средств, полученных на оказание и оплату медицинской помощи по обязательному медицинскому страхованию), а именно за счет доходов от: </a:t>
            </a:r>
            <a:endParaRPr lang="ru-RU"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26064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0" y="6381328"/>
            <a:ext cx="9144000" cy="441340"/>
            <a:chOff x="0" y="6381328"/>
            <a:chExt cx="9144000" cy="441340"/>
          </a:xfrm>
        </p:grpSpPr>
        <p:sp>
          <p:nvSpPr>
            <p:cNvPr id="8" name="Прямоугольник 7"/>
            <p:cNvSpPr/>
            <p:nvPr/>
          </p:nvSpPr>
          <p:spPr>
            <a:xfrm>
              <a:off x="0" y="638132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392488" y="6453336"/>
              <a:ext cx="4572000" cy="369332"/>
            </a:xfrm>
            <a:prstGeom prst="rect">
              <a:avLst/>
            </a:prstGeom>
            <a:noFill/>
          </p:spPr>
          <p:txBody>
            <a:bodyPr wrap="square" rtlCol="0">
              <a:spAutoFit/>
            </a:bodyPr>
            <a:lstStyle/>
            <a:p>
              <a:pPr algn="r"/>
              <a:r>
                <a:rPr lang="ru-RU" dirty="0" smtClean="0">
                  <a:latin typeface="Times New Roman" pitchFamily="18" charset="0"/>
                  <a:cs typeface="Times New Roman" pitchFamily="18" charset="0"/>
                </a:rPr>
                <a:t>Отдел закупок физического факультета МГУ</a:t>
              </a:r>
              <a:endParaRPr lang="ru-RU" dirty="0">
                <a:latin typeface="Times New Roman" pitchFamily="18" charset="0"/>
                <a:cs typeface="Times New Roman" pitchFamily="18" charset="0"/>
              </a:endParaRPr>
            </a:p>
          </p:txBody>
        </p:sp>
      </p:grpSp>
      <p:sp>
        <p:nvSpPr>
          <p:cNvPr id="11" name="Прямоугольник 10"/>
          <p:cNvSpPr/>
          <p:nvPr/>
        </p:nvSpPr>
        <p:spPr>
          <a:xfrm>
            <a:off x="357158" y="636703"/>
            <a:ext cx="8501122" cy="5909310"/>
          </a:xfrm>
          <a:prstGeom prst="rect">
            <a:avLst/>
          </a:prstGeom>
        </p:spPr>
        <p:txBody>
          <a:bodyPr wrap="square">
            <a:spAutoFit/>
          </a:bodyPr>
          <a:lstStyle/>
          <a:p>
            <a:pPr algn="just"/>
            <a:r>
              <a:rPr lang="ru-RU" dirty="0" smtClean="0"/>
              <a:t>3.1</a:t>
            </a:r>
            <a:r>
              <a:rPr lang="ru-RU" dirty="0"/>
              <a:t>) выполнения аналитических, прикладных и технологических работ, создания результатов интеллектуальной деятельности и средств индивидуализации, а также реализация прав на них; </a:t>
            </a:r>
            <a:endParaRPr lang="ru-RU" dirty="0" smtClean="0"/>
          </a:p>
          <a:p>
            <a:pPr algn="just"/>
            <a:endParaRPr lang="ru-RU" dirty="0"/>
          </a:p>
          <a:p>
            <a:pPr algn="just"/>
            <a:r>
              <a:rPr lang="ru-RU" dirty="0"/>
              <a:t>3.2) реализации товаров, изготовленных за счет средств, полученных от ведения приносящей доход деятельности; </a:t>
            </a:r>
            <a:endParaRPr lang="ru-RU" dirty="0" smtClean="0"/>
          </a:p>
          <a:p>
            <a:pPr algn="just"/>
            <a:endParaRPr lang="ru-RU" dirty="0"/>
          </a:p>
          <a:p>
            <a:pPr algn="just"/>
            <a:r>
              <a:rPr lang="ru-RU" dirty="0"/>
              <a:t>3.3) оказания консультационных, экспертных, инжиниринговых, информационных и маркетинговых услуг в установленной сфере деятельности, а также проведение мероприятий образовательного, научного, культурно-просветительского и культурно-массового характера; </a:t>
            </a:r>
            <a:endParaRPr lang="ru-RU" dirty="0" smtClean="0"/>
          </a:p>
          <a:p>
            <a:pPr algn="just"/>
            <a:endParaRPr lang="ru-RU" dirty="0" smtClean="0"/>
          </a:p>
          <a:p>
            <a:pPr algn="just"/>
            <a:r>
              <a:rPr lang="ru-RU" dirty="0" smtClean="0"/>
              <a:t>3.9) оказания услуг связи, обеспечение технического обслуживания и сопровождения сети Интернет в Московском университете, реализации созданных за счет средств, полученных от ведения приносящей доход деятельности, пакетов прикладных программ научного, технического и учебного назначения, проведение акустического, сейсмического, электромагнитного, экологического, радиационного и иного мониторинга различного рода природных объектов и объектов экономики; </a:t>
            </a:r>
          </a:p>
          <a:p>
            <a:pPr algn="just"/>
            <a:endParaRPr lang="ru-RU" dirty="0" smtClean="0"/>
          </a:p>
          <a:p>
            <a:pPr algn="just"/>
            <a:endParaRPr lang="ru-RU" dirty="0"/>
          </a:p>
          <a:p>
            <a:pPr algn="just"/>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26064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0" y="6381328"/>
            <a:ext cx="9144000" cy="441340"/>
            <a:chOff x="0" y="6381328"/>
            <a:chExt cx="9144000" cy="441340"/>
          </a:xfrm>
        </p:grpSpPr>
        <p:sp>
          <p:nvSpPr>
            <p:cNvPr id="8" name="Прямоугольник 7"/>
            <p:cNvSpPr/>
            <p:nvPr/>
          </p:nvSpPr>
          <p:spPr>
            <a:xfrm>
              <a:off x="0" y="638132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392488" y="6453336"/>
              <a:ext cx="4572000" cy="369332"/>
            </a:xfrm>
            <a:prstGeom prst="rect">
              <a:avLst/>
            </a:prstGeom>
            <a:noFill/>
          </p:spPr>
          <p:txBody>
            <a:bodyPr wrap="square" rtlCol="0">
              <a:spAutoFit/>
            </a:bodyPr>
            <a:lstStyle/>
            <a:p>
              <a:pPr algn="r"/>
              <a:r>
                <a:rPr lang="ru-RU" dirty="0" smtClean="0">
                  <a:latin typeface="Times New Roman" pitchFamily="18" charset="0"/>
                  <a:cs typeface="Times New Roman" pitchFamily="18" charset="0"/>
                </a:rPr>
                <a:t>Отдел закупок физического факультета МГУ</a:t>
              </a:r>
              <a:endParaRPr lang="ru-RU" dirty="0">
                <a:latin typeface="Times New Roman" pitchFamily="18" charset="0"/>
                <a:cs typeface="Times New Roman" pitchFamily="18" charset="0"/>
              </a:endParaRPr>
            </a:p>
          </p:txBody>
        </p:sp>
      </p:grpSp>
      <p:sp>
        <p:nvSpPr>
          <p:cNvPr id="10" name="Прямоугольник 9"/>
          <p:cNvSpPr/>
          <p:nvPr/>
        </p:nvSpPr>
        <p:spPr>
          <a:xfrm>
            <a:off x="214282" y="636703"/>
            <a:ext cx="8715436" cy="5078313"/>
          </a:xfrm>
          <a:prstGeom prst="rect">
            <a:avLst/>
          </a:prstGeom>
        </p:spPr>
        <p:txBody>
          <a:bodyPr wrap="square">
            <a:spAutoFit/>
          </a:bodyPr>
          <a:lstStyle/>
          <a:p>
            <a:endParaRPr lang="ru-RU" dirty="0"/>
          </a:p>
          <a:p>
            <a:r>
              <a:rPr lang="ru-RU" dirty="0" smtClean="0"/>
              <a:t>3.10</a:t>
            </a:r>
            <a:r>
              <a:rPr lang="ru-RU" dirty="0"/>
              <a:t>) оказания услуг по экспертизе учебников и иной учебной литературы, научных и научно-образовательных проектов, а также официальных документов и иных сопутствующих материалов для последующего признания в установленном законодательством Российской Федерации порядке документов иностранных государств об образовании; </a:t>
            </a:r>
            <a:endParaRPr lang="ru-RU" dirty="0" smtClean="0"/>
          </a:p>
          <a:p>
            <a:endParaRPr lang="ru-RU" dirty="0" smtClean="0"/>
          </a:p>
          <a:p>
            <a:r>
              <a:rPr lang="ru-RU" dirty="0" smtClean="0"/>
              <a:t>3.12) осуществления издательско-полиграфической деятельности, в том числе связанной с изданием журнала "Вестник Московского университета" и газеты "Московский университет", оказания копировально-множительных услуг, оказание полиграфических услуг, а также реализации книжной, журнальной и иной полиграфической продукции; </a:t>
            </a:r>
          </a:p>
          <a:p>
            <a:endParaRPr lang="ru-RU" dirty="0" smtClean="0"/>
          </a:p>
          <a:p>
            <a:r>
              <a:rPr lang="ru-RU" dirty="0" smtClean="0"/>
              <a:t>3.20) проведения научных исследований за счет средств различных фондов, пожертвований; </a:t>
            </a:r>
          </a:p>
          <a:p>
            <a:endParaRPr lang="ru-RU" dirty="0" smtClean="0"/>
          </a:p>
          <a:p>
            <a:r>
              <a:rPr lang="ru-RU" dirty="0" smtClean="0"/>
              <a:t>3.21) собственности</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26064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0" y="6381328"/>
            <a:ext cx="9144000" cy="441340"/>
            <a:chOff x="0" y="6381328"/>
            <a:chExt cx="9144000" cy="441340"/>
          </a:xfrm>
        </p:grpSpPr>
        <p:sp>
          <p:nvSpPr>
            <p:cNvPr id="8" name="Прямоугольник 7"/>
            <p:cNvSpPr/>
            <p:nvPr/>
          </p:nvSpPr>
          <p:spPr>
            <a:xfrm>
              <a:off x="0" y="638132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392488" y="6453336"/>
              <a:ext cx="4572000" cy="369332"/>
            </a:xfrm>
            <a:prstGeom prst="rect">
              <a:avLst/>
            </a:prstGeom>
            <a:noFill/>
          </p:spPr>
          <p:txBody>
            <a:bodyPr wrap="square" rtlCol="0">
              <a:spAutoFit/>
            </a:bodyPr>
            <a:lstStyle/>
            <a:p>
              <a:pPr algn="r"/>
              <a:r>
                <a:rPr lang="ru-RU" dirty="0" smtClean="0">
                  <a:latin typeface="Times New Roman" pitchFamily="18" charset="0"/>
                  <a:cs typeface="Times New Roman" pitchFamily="18" charset="0"/>
                </a:rPr>
                <a:t>Отдел закупок физического факультета МГУ</a:t>
              </a:r>
              <a:endParaRPr lang="ru-RU" dirty="0">
                <a:latin typeface="Times New Roman" pitchFamily="18" charset="0"/>
                <a:cs typeface="Times New Roman" pitchFamily="18" charset="0"/>
              </a:endParaRPr>
            </a:p>
          </p:txBody>
        </p:sp>
      </p:grpSp>
      <p:sp>
        <p:nvSpPr>
          <p:cNvPr id="10" name="Прямоугольник 9"/>
          <p:cNvSpPr/>
          <p:nvPr/>
        </p:nvSpPr>
        <p:spPr>
          <a:xfrm>
            <a:off x="428596" y="714356"/>
            <a:ext cx="8358246" cy="3970318"/>
          </a:xfrm>
          <a:prstGeom prst="rect">
            <a:avLst/>
          </a:prstGeom>
        </p:spPr>
        <p:txBody>
          <a:bodyPr wrap="square">
            <a:spAutoFit/>
          </a:bodyPr>
          <a:lstStyle/>
          <a:p>
            <a:r>
              <a:rPr lang="ru-RU" b="1" dirty="0" smtClean="0"/>
              <a:t>Принципы Положения</a:t>
            </a:r>
            <a:endParaRPr lang="ru-RU" dirty="0" smtClean="0"/>
          </a:p>
          <a:p>
            <a:r>
              <a:rPr lang="ru-RU" dirty="0" smtClean="0"/>
              <a:t> </a:t>
            </a:r>
          </a:p>
          <a:p>
            <a:pPr algn="just"/>
            <a:r>
              <a:rPr lang="ru-RU" dirty="0" smtClean="0"/>
              <a:t>1) информационной открытости закупки; </a:t>
            </a:r>
          </a:p>
          <a:p>
            <a:pPr algn="just"/>
            <a:r>
              <a:rPr lang="ru-RU" dirty="0" smtClean="0"/>
              <a:t> </a:t>
            </a:r>
          </a:p>
          <a:p>
            <a:pPr algn="just"/>
            <a:r>
              <a:rPr lang="ru-RU" dirty="0" smtClean="0"/>
              <a:t>2) равноправия, справедливости, отсутствия дискриминации и необоснованных ограничений конкуренции по отношению к участникам закупки; </a:t>
            </a:r>
          </a:p>
          <a:p>
            <a:pPr algn="just"/>
            <a:r>
              <a:rPr lang="ru-RU" dirty="0" smtClean="0"/>
              <a:t>3) целевого и экономически эффективного расходования денежных средств на приобретение продукции (с учетом при необходимости стоимости жизненного цикла закупаемой продукции) и реализации мер, направленных на сокращение издержек Заказчика; </a:t>
            </a:r>
          </a:p>
          <a:p>
            <a:pPr algn="just"/>
            <a:r>
              <a:rPr lang="ru-RU" dirty="0" smtClean="0"/>
              <a:t> </a:t>
            </a:r>
          </a:p>
          <a:p>
            <a:pPr algn="just"/>
            <a:r>
              <a:rPr lang="ru-RU" dirty="0" smtClean="0"/>
              <a:t>4) отсутствия ограничения допуска к участию в закупках путем установления </a:t>
            </a:r>
            <a:r>
              <a:rPr lang="ru-RU" dirty="0" err="1" smtClean="0"/>
              <a:t>неизмеряемых</a:t>
            </a:r>
            <a:r>
              <a:rPr lang="ru-RU" dirty="0" smtClean="0"/>
              <a:t> требований к участникам закупок.</a:t>
            </a:r>
          </a:p>
          <a:p>
            <a:pPr algn="just"/>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26064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0" y="6381328"/>
            <a:ext cx="9144000" cy="441340"/>
            <a:chOff x="0" y="6381328"/>
            <a:chExt cx="9144000" cy="441340"/>
          </a:xfrm>
        </p:grpSpPr>
        <p:sp>
          <p:nvSpPr>
            <p:cNvPr id="8" name="Прямоугольник 7"/>
            <p:cNvSpPr/>
            <p:nvPr/>
          </p:nvSpPr>
          <p:spPr>
            <a:xfrm>
              <a:off x="0" y="638132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392488" y="6453336"/>
              <a:ext cx="4572000" cy="369332"/>
            </a:xfrm>
            <a:prstGeom prst="rect">
              <a:avLst/>
            </a:prstGeom>
            <a:noFill/>
          </p:spPr>
          <p:txBody>
            <a:bodyPr wrap="square" rtlCol="0">
              <a:spAutoFit/>
            </a:bodyPr>
            <a:lstStyle/>
            <a:p>
              <a:pPr algn="r"/>
              <a:r>
                <a:rPr lang="ru-RU" dirty="0" smtClean="0">
                  <a:latin typeface="Times New Roman" pitchFamily="18" charset="0"/>
                  <a:cs typeface="Times New Roman" pitchFamily="18" charset="0"/>
                </a:rPr>
                <a:t>Отдел закупок физического факультета МГУ</a:t>
              </a:r>
              <a:endParaRPr lang="ru-RU" dirty="0">
                <a:latin typeface="Times New Roman" pitchFamily="18" charset="0"/>
                <a:cs typeface="Times New Roman" pitchFamily="18" charset="0"/>
              </a:endParaRPr>
            </a:p>
          </p:txBody>
        </p:sp>
      </p:grpSp>
      <p:sp>
        <p:nvSpPr>
          <p:cNvPr id="11" name="Прямоугольник 10"/>
          <p:cNvSpPr/>
          <p:nvPr/>
        </p:nvSpPr>
        <p:spPr>
          <a:xfrm>
            <a:off x="500034" y="571480"/>
            <a:ext cx="8072494" cy="4893647"/>
          </a:xfrm>
          <a:prstGeom prst="rect">
            <a:avLst/>
          </a:prstGeom>
        </p:spPr>
        <p:txBody>
          <a:bodyPr wrap="square">
            <a:spAutoFit/>
          </a:bodyPr>
          <a:lstStyle/>
          <a:p>
            <a:r>
              <a:rPr lang="ru-RU" sz="2400" b="1" u="sng" dirty="0" smtClean="0"/>
              <a:t>Способы </a:t>
            </a:r>
            <a:r>
              <a:rPr lang="ru-RU" sz="2400" b="1" u="sng" dirty="0"/>
              <a:t>осуществления закупок </a:t>
            </a:r>
            <a:endParaRPr lang="ru-RU" sz="2400" b="1" u="sng" dirty="0" smtClean="0"/>
          </a:p>
          <a:p>
            <a:endParaRPr lang="ru-RU" sz="2400" b="1" u="sng" dirty="0" smtClean="0"/>
          </a:p>
          <a:p>
            <a:r>
              <a:rPr lang="ru-RU" sz="2400" u="sng" dirty="0" smtClean="0"/>
              <a:t>Конкурентные процедуры:</a:t>
            </a:r>
            <a:endParaRPr lang="ru-RU" sz="2400" u="sng" dirty="0"/>
          </a:p>
          <a:p>
            <a:r>
              <a:rPr lang="ru-RU" sz="2400" dirty="0" smtClean="0"/>
              <a:t>•Открытый (закрытый) конкурс; </a:t>
            </a:r>
          </a:p>
          <a:p>
            <a:r>
              <a:rPr lang="ru-RU" sz="2400" dirty="0" smtClean="0"/>
              <a:t>•Открытый аукцион в электронной форме (ОАЭФ); </a:t>
            </a:r>
          </a:p>
          <a:p>
            <a:r>
              <a:rPr lang="ru-RU" sz="2400" dirty="0" smtClean="0"/>
              <a:t>•Тендер; </a:t>
            </a:r>
          </a:p>
          <a:p>
            <a:r>
              <a:rPr lang="ru-RU" sz="2400" dirty="0" smtClean="0"/>
              <a:t>•Запрос котировок; </a:t>
            </a:r>
          </a:p>
          <a:p>
            <a:r>
              <a:rPr lang="ru-RU" sz="2400" dirty="0" smtClean="0"/>
              <a:t>•Запрос предложений. </a:t>
            </a:r>
          </a:p>
          <a:p>
            <a:endParaRPr lang="ru-RU" sz="2400" dirty="0" smtClean="0"/>
          </a:p>
          <a:p>
            <a:r>
              <a:rPr lang="ru-RU" sz="2400" u="sng" dirty="0" smtClean="0"/>
              <a:t>Прямые закупки</a:t>
            </a:r>
            <a:r>
              <a:rPr lang="ru-RU" sz="2400" dirty="0" smtClean="0"/>
              <a:t>:</a:t>
            </a:r>
          </a:p>
          <a:p>
            <a:r>
              <a:rPr lang="ru-RU" sz="2400" dirty="0" smtClean="0"/>
              <a:t>•Малые закупки - до </a:t>
            </a:r>
            <a:r>
              <a:rPr lang="ru-RU" sz="2400" dirty="0"/>
              <a:t>500 </a:t>
            </a:r>
            <a:r>
              <a:rPr lang="ru-RU" sz="2400" dirty="0" smtClean="0"/>
              <a:t>тысяч рублей </a:t>
            </a:r>
            <a:endParaRPr lang="ru-RU" sz="2400" dirty="0"/>
          </a:p>
          <a:p>
            <a:r>
              <a:rPr lang="ru-RU" sz="2400" dirty="0" smtClean="0"/>
              <a:t>•У единственного </a:t>
            </a:r>
            <a:r>
              <a:rPr lang="ru-RU" sz="2400" dirty="0"/>
              <a:t>поставщика, подрядчика, </a:t>
            </a:r>
            <a:r>
              <a:rPr lang="ru-RU" sz="2400" dirty="0" smtClean="0"/>
              <a:t>исполнителя </a:t>
            </a:r>
            <a:r>
              <a:rPr lang="ru-RU" sz="2400" dirty="0"/>
              <a:t>по основаниям </a:t>
            </a:r>
            <a:endParaRPr lang="ru-RU"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0" y="26064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 name="Группа 9"/>
          <p:cNvGrpSpPr/>
          <p:nvPr/>
        </p:nvGrpSpPr>
        <p:grpSpPr>
          <a:xfrm>
            <a:off x="0" y="6381328"/>
            <a:ext cx="9144000" cy="441340"/>
            <a:chOff x="0" y="6381328"/>
            <a:chExt cx="9144000" cy="441340"/>
          </a:xfrm>
        </p:grpSpPr>
        <p:sp>
          <p:nvSpPr>
            <p:cNvPr id="8" name="Прямоугольник 7"/>
            <p:cNvSpPr/>
            <p:nvPr/>
          </p:nvSpPr>
          <p:spPr>
            <a:xfrm>
              <a:off x="0" y="6381328"/>
              <a:ext cx="9144000" cy="45719"/>
            </a:xfrm>
            <a:prstGeom prst="rect">
              <a:avLst/>
            </a:prstGeom>
            <a:solidFill>
              <a:srgbClr val="1B73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p:cNvSpPr txBox="1"/>
            <p:nvPr/>
          </p:nvSpPr>
          <p:spPr>
            <a:xfrm>
              <a:off x="4392488" y="6453336"/>
              <a:ext cx="4572000" cy="369332"/>
            </a:xfrm>
            <a:prstGeom prst="rect">
              <a:avLst/>
            </a:prstGeom>
            <a:noFill/>
          </p:spPr>
          <p:txBody>
            <a:bodyPr wrap="square" rtlCol="0">
              <a:spAutoFit/>
            </a:bodyPr>
            <a:lstStyle/>
            <a:p>
              <a:pPr algn="r"/>
              <a:r>
                <a:rPr lang="ru-RU" dirty="0" smtClean="0">
                  <a:latin typeface="Times New Roman" pitchFamily="18" charset="0"/>
                  <a:cs typeface="Times New Roman" pitchFamily="18" charset="0"/>
                </a:rPr>
                <a:t>Отдел закупок физического факультета МГУ</a:t>
              </a:r>
              <a:endParaRPr lang="ru-RU" dirty="0">
                <a:latin typeface="Times New Roman" pitchFamily="18" charset="0"/>
                <a:cs typeface="Times New Roman" pitchFamily="18" charset="0"/>
              </a:endParaRPr>
            </a:p>
          </p:txBody>
        </p:sp>
      </p:grpSp>
      <p:graphicFrame>
        <p:nvGraphicFramePr>
          <p:cNvPr id="12" name="Таблица 11"/>
          <p:cNvGraphicFramePr>
            <a:graphicFrameLocks noGrp="1"/>
          </p:cNvGraphicFramePr>
          <p:nvPr/>
        </p:nvGraphicFramePr>
        <p:xfrm>
          <a:off x="500034" y="2143116"/>
          <a:ext cx="8143932" cy="3292934"/>
        </p:xfrm>
        <a:graphic>
          <a:graphicData uri="http://schemas.openxmlformats.org/drawingml/2006/table">
            <a:tbl>
              <a:tblPr firstRow="1" bandRow="1">
                <a:effectLst>
                  <a:outerShdw blurRad="63500" sx="102000" sy="102000" algn="ctr" rotWithShape="0">
                    <a:prstClr val="black">
                      <a:alpha val="40000"/>
                    </a:prstClr>
                  </a:outerShdw>
                </a:effectLst>
                <a:tableStyleId>{F2DE63D5-997A-4646-A377-4702673A728D}</a:tableStyleId>
              </a:tblPr>
              <a:tblGrid>
                <a:gridCol w="4071966"/>
                <a:gridCol w="4071966"/>
              </a:tblGrid>
              <a:tr h="1643074">
                <a:tc>
                  <a:txBody>
                    <a:bodyPr/>
                    <a:lstStyle/>
                    <a:p>
                      <a:pPr algn="ctr"/>
                      <a:r>
                        <a:rPr lang="ru-RU" sz="2400" dirty="0" smtClean="0"/>
                        <a:t>Объем средств подразделения от грантов и </a:t>
                      </a:r>
                      <a:r>
                        <a:rPr lang="ru-RU" sz="2400" dirty="0" err="1" smtClean="0"/>
                        <a:t>гос.контрактов</a:t>
                      </a:r>
                      <a:r>
                        <a:rPr lang="ru-RU" sz="2400" dirty="0" smtClean="0"/>
                        <a:t> от всех средств по Положению</a:t>
                      </a:r>
                      <a:endParaRPr lang="ru-RU" sz="2400" dirty="0"/>
                    </a:p>
                  </a:txBody>
                  <a:tcPr>
                    <a:cell3D prstMaterial="dkEdge">
                      <a:bevel prst="slope"/>
                      <a:lightRig rig="flood" dir="t"/>
                    </a:cell3D>
                    <a:solidFill>
                      <a:srgbClr val="178D1D"/>
                    </a:solidFill>
                  </a:tcPr>
                </a:tc>
                <a:tc>
                  <a:txBody>
                    <a:bodyPr/>
                    <a:lstStyle/>
                    <a:p>
                      <a:pPr algn="ctr"/>
                      <a:r>
                        <a:rPr lang="ru-RU" sz="2400" dirty="0" smtClean="0"/>
                        <a:t>Сумма закупок конкурентным способом (любым кроме ЕИ)</a:t>
                      </a:r>
                      <a:endParaRPr lang="ru-RU" sz="2400" dirty="0"/>
                    </a:p>
                  </a:txBody>
                  <a:tcPr>
                    <a:cell3D prstMaterial="dkEdge">
                      <a:bevel prst="slope"/>
                      <a:lightRig rig="flood" dir="t"/>
                    </a:cell3D>
                    <a:solidFill>
                      <a:srgbClr val="178D1D"/>
                    </a:solidFill>
                  </a:tcPr>
                </a:tc>
              </a:tr>
              <a:tr h="571504">
                <a:tc>
                  <a:txBody>
                    <a:bodyPr/>
                    <a:lstStyle/>
                    <a:p>
                      <a:pPr algn="ctr"/>
                      <a:r>
                        <a:rPr lang="ru-RU" sz="2400" dirty="0" smtClean="0"/>
                        <a:t>До 40% </a:t>
                      </a:r>
                      <a:endParaRPr lang="ru-RU" sz="2400" dirty="0"/>
                    </a:p>
                  </a:txBody>
                  <a:tcPr>
                    <a:cell3D prstMaterial="dkEdge">
                      <a:bevel prst="slope"/>
                      <a:lightRig rig="flood" dir="t"/>
                    </a:cell3D>
                  </a:tcPr>
                </a:tc>
                <a:tc>
                  <a:txBody>
                    <a:bodyPr/>
                    <a:lstStyle/>
                    <a:p>
                      <a:pPr algn="ctr"/>
                      <a:r>
                        <a:rPr lang="ru-RU" sz="2400" dirty="0" smtClean="0"/>
                        <a:t>Не менее 35% </a:t>
                      </a:r>
                      <a:endParaRPr lang="ru-RU" sz="2400" dirty="0"/>
                    </a:p>
                  </a:txBody>
                  <a:tcPr>
                    <a:cell3D prstMaterial="dkEdge">
                      <a:bevel prst="slope"/>
                      <a:lightRig rig="flood" dir="t"/>
                    </a:cell3D>
                  </a:tcPr>
                </a:tc>
              </a:tr>
              <a:tr h="571504">
                <a:tc>
                  <a:txBody>
                    <a:bodyPr/>
                    <a:lstStyle/>
                    <a:p>
                      <a:pPr algn="ctr"/>
                      <a:r>
                        <a:rPr lang="ru-RU" sz="2400" dirty="0" smtClean="0"/>
                        <a:t>От 40 (включительно) до 80% </a:t>
                      </a:r>
                      <a:endParaRPr lang="ru-RU" sz="2400" dirty="0"/>
                    </a:p>
                  </a:txBody>
                  <a:tcPr>
                    <a:cell3D prstMaterial="dkEdge">
                      <a:bevel prst="slope"/>
                      <a:lightRig rig="flood" dir="t"/>
                    </a:cell3D>
                  </a:tcPr>
                </a:tc>
                <a:tc>
                  <a:txBody>
                    <a:bodyPr/>
                    <a:lstStyle/>
                    <a:p>
                      <a:pPr algn="ctr"/>
                      <a:r>
                        <a:rPr lang="ru-RU" sz="2400" dirty="0" smtClean="0"/>
                        <a:t>Не менее 25% </a:t>
                      </a:r>
                      <a:endParaRPr lang="ru-RU" sz="2400" dirty="0"/>
                    </a:p>
                  </a:txBody>
                  <a:tcPr>
                    <a:cell3D prstMaterial="dkEdge">
                      <a:bevel prst="slope"/>
                      <a:lightRig rig="flood" dir="t"/>
                    </a:cell3D>
                  </a:tcPr>
                </a:tc>
              </a:tr>
              <a:tr h="506852">
                <a:tc>
                  <a:txBody>
                    <a:bodyPr/>
                    <a:lstStyle/>
                    <a:p>
                      <a:pPr algn="ctr"/>
                      <a:r>
                        <a:rPr lang="ru-RU" sz="2400" dirty="0" smtClean="0"/>
                        <a:t>Более 80% (включительно) </a:t>
                      </a:r>
                      <a:endParaRPr lang="ru-RU" sz="2400" dirty="0"/>
                    </a:p>
                  </a:txBody>
                  <a:tcPr>
                    <a:cell3D prstMaterial="dkEdge">
                      <a:bevel prst="slope"/>
                      <a:lightRig rig="flood" dir="t"/>
                    </a:cell3D>
                  </a:tcPr>
                </a:tc>
                <a:tc>
                  <a:txBody>
                    <a:bodyPr/>
                    <a:lstStyle/>
                    <a:p>
                      <a:pPr algn="ctr"/>
                      <a:r>
                        <a:rPr lang="ru-RU" sz="2400" dirty="0" smtClean="0"/>
                        <a:t>Не менее 15% </a:t>
                      </a:r>
                      <a:endParaRPr lang="ru-RU" sz="2400" dirty="0"/>
                    </a:p>
                  </a:txBody>
                  <a:tcPr>
                    <a:cell3D prstMaterial="dkEdge">
                      <a:bevel prst="slope"/>
                      <a:lightRig rig="flood" dir="t"/>
                    </a:cell3D>
                  </a:tcPr>
                </a:tc>
              </a:tr>
            </a:tbl>
          </a:graphicData>
        </a:graphic>
      </p:graphicFrame>
      <p:sp>
        <p:nvSpPr>
          <p:cNvPr id="13" name="Прямоугольник 12"/>
          <p:cNvSpPr/>
          <p:nvPr/>
        </p:nvSpPr>
        <p:spPr>
          <a:xfrm>
            <a:off x="1571604" y="285728"/>
            <a:ext cx="6000792" cy="1477328"/>
          </a:xfrm>
          <a:prstGeom prst="rect">
            <a:avLst/>
          </a:prstGeom>
        </p:spPr>
        <p:txBody>
          <a:bodyPr wrap="square">
            <a:spAutoFit/>
          </a:bodyPr>
          <a:lstStyle/>
          <a:p>
            <a:endParaRPr lang="ru-RU" dirty="0" smtClean="0"/>
          </a:p>
          <a:p>
            <a:pPr algn="ctr"/>
            <a:r>
              <a:rPr lang="ru-RU" sz="3600" b="1" dirty="0" smtClean="0"/>
              <a:t>Необходимость проведения конкурентных процедур </a:t>
            </a:r>
            <a:endParaRPr lang="ru-RU"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16125</TotalTime>
  <Words>2702</Words>
  <Application>Microsoft Office PowerPoint</Application>
  <PresentationFormat>Экран (4:3)</PresentationFormat>
  <Paragraphs>215</Paragraphs>
  <Slides>28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Vika</cp:lastModifiedBy>
  <cp:revision>211</cp:revision>
  <dcterms:created xsi:type="dcterms:W3CDTF">2013-11-26T12:42:14Z</dcterms:created>
  <dcterms:modified xsi:type="dcterms:W3CDTF">2014-01-09T15:01:23Z</dcterms:modified>
</cp:coreProperties>
</file>