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2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4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3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1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8F87-AFC0-C746-8A27-690F1F1AF9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666C-B301-6748-9856-E70A1B0D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0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adle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pk.msu.ru/mk/" TargetMode="External"/><Relationship Id="rId3" Type="http://schemas.openxmlformats.org/officeDocument/2006/relationships/hyperlink" Target="https://createqrcode.appspot.com/" TargetMode="External"/><Relationship Id="rId7" Type="http://schemas.openxmlformats.org/officeDocument/2006/relationships/image" Target="../media/image15.jpg"/><Relationship Id="rId2" Type="http://schemas.openxmlformats.org/officeDocument/2006/relationships/hyperlink" Target="http://www.qrcod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vkqr.ru/" TargetMode="External"/><Relationship Id="rId4" Type="http://schemas.openxmlformats.org/officeDocument/2006/relationships/hyperlink" Target="http://www.quickmark.com.tw/En/qrcode-datamatrix-generator/default.asp?qrLin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ACF42EC-02BC-4873-B083-268D03F21B3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Изображение 4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340"/>
            <a:ext cx="2137576" cy="1948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26" y="157946"/>
            <a:ext cx="2063750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/>
              <a:t>Московский государственный университет им. М.В. Ломоносова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49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Очковская-аннотация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4075" y="5854126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8</a:t>
            </a:r>
            <a:r>
              <a:rPr lang="ru-RU" sz="1600" b="1" dirty="0" smtClean="0">
                <a:solidFill>
                  <a:srgbClr val="FF0000"/>
                </a:solidFill>
              </a:rPr>
              <a:t> июня, четверг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17.00-19.00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4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Мастер-класс</a:t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 err="1"/>
              <a:t>Микрообучение</a:t>
            </a:r>
            <a:r>
              <a:rPr lang="ru-RU" sz="1800" b="1" dirty="0"/>
              <a:t>: как преподавателю не </a:t>
            </a:r>
            <a:r>
              <a:rPr lang="ru-RU" sz="1800" b="1" dirty="0" smtClean="0"/>
              <a:t>утонуть </a:t>
            </a:r>
            <a:r>
              <a:rPr lang="ru-RU" sz="1800" b="1" dirty="0"/>
              <a:t>в социальных сетях?»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dirty="0"/>
              <a:t>: </a:t>
            </a:r>
            <a:r>
              <a:rPr lang="ru-RU" sz="1500" dirty="0" err="1"/>
              <a:t>к.п.н</a:t>
            </a:r>
            <a:r>
              <a:rPr lang="ru-RU" sz="1500" dirty="0"/>
              <a:t>., доц. Авраменко Анна Петровна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dirty="0"/>
              <a:t>: 1 час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dirty="0"/>
              <a:t>: Студенты не заходят на </a:t>
            </a:r>
            <a:r>
              <a:rPr lang="ru-RU" sz="1500" b="1" dirty="0" err="1"/>
              <a:t>moodle</a:t>
            </a:r>
            <a:r>
              <a:rPr lang="ru-RU" sz="1500" dirty="0"/>
              <a:t> и </a:t>
            </a:r>
            <a:r>
              <a:rPr lang="ru-RU" sz="1500" b="1" dirty="0" err="1"/>
              <a:t>google</a:t>
            </a:r>
            <a:r>
              <a:rPr lang="ru-RU" sz="1500" b="1" dirty="0"/>
              <a:t> </a:t>
            </a:r>
            <a:r>
              <a:rPr lang="ru-RU" sz="1500" b="1" dirty="0" err="1"/>
              <a:t>classroom</a:t>
            </a:r>
            <a:r>
              <a:rPr lang="ru-RU" sz="1500" dirty="0"/>
              <a:t>? Вы слышите объяснения о том, что «задание не пришло</a:t>
            </a:r>
            <a:r>
              <a:rPr lang="ru-RU" sz="1500" dirty="0" smtClean="0"/>
              <a:t>, материал </a:t>
            </a:r>
            <a:r>
              <a:rPr lang="ru-RU" sz="1500" dirty="0"/>
              <a:t>не был доступен»? На мастер-классе будут даны рекомендации по ведению учебных чатов и групп в социальных </a:t>
            </a:r>
            <a:r>
              <a:rPr lang="ru-RU" sz="1500" dirty="0" smtClean="0"/>
              <a:t>сетях не </a:t>
            </a:r>
            <a:r>
              <a:rPr lang="ru-RU" sz="1500" dirty="0"/>
              <a:t>только для организации учебного пространства и времени, но и для выполнения интерактивных заданий. Автор </a:t>
            </a:r>
            <a:r>
              <a:rPr lang="ru-RU" sz="1500" dirty="0" smtClean="0"/>
              <a:t>поделится «</a:t>
            </a:r>
            <a:r>
              <a:rPr lang="ru-RU" sz="1500" dirty="0" err="1"/>
              <a:t>докарантинным</a:t>
            </a:r>
            <a:r>
              <a:rPr lang="ru-RU" sz="1500" dirty="0"/>
              <a:t>» опытом интеграции группового чата в работу с бакалаврами, а также расскажет о том, как </a:t>
            </a:r>
            <a:r>
              <a:rPr lang="ru-RU" sz="1500" dirty="0" smtClean="0"/>
              <a:t>оптимизировать образовательный </a:t>
            </a:r>
            <a:r>
              <a:rPr lang="ru-RU" sz="1500" dirty="0"/>
              <a:t>контент и учебные материалы под микро-формат не в ущерб качеству, но для повышения мотивации </a:t>
            </a:r>
            <a:r>
              <a:rPr lang="ru-RU" sz="1500" dirty="0" smtClean="0"/>
              <a:t>и вовлеченности </a:t>
            </a:r>
            <a:r>
              <a:rPr lang="ru-RU" sz="1500" dirty="0"/>
              <a:t>студентов.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9825" y="1445639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19 июня, пятница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4" y="4031249"/>
            <a:ext cx="7115175" cy="27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3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Дискуссионная </a:t>
            </a:r>
            <a:r>
              <a:rPr lang="ru-RU" sz="1800" b="1" dirty="0" smtClean="0"/>
              <a:t>площадка 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«Дистанционное </a:t>
            </a:r>
            <a:r>
              <a:rPr lang="ru-RU" sz="1800" b="1" dirty="0"/>
              <a:t>обучение: проблемы и </a:t>
            </a:r>
            <a:r>
              <a:rPr lang="ru-RU" sz="1800" b="1" dirty="0" smtClean="0"/>
              <a:t>перспективы»</a:t>
            </a:r>
            <a:r>
              <a:rPr lang="ru-RU" sz="1800" b="1" dirty="0" smtClean="0">
                <a:effectLst/>
              </a:rPr>
              <a:t> </a:t>
            </a: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9825" y="1445639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19 июня, пятница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18.00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Изображение 5" descr="shutterstock_170669176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08" y="3078165"/>
            <a:ext cx="6242304" cy="3511296"/>
          </a:xfrm>
          <a:prstGeom prst="rect">
            <a:avLst/>
          </a:prstGeom>
        </p:spPr>
      </p:pic>
      <p:pic>
        <p:nvPicPr>
          <p:cNvPr id="5" name="Изображение 4" descr="8fe9d0620b3ff4fb6fc22691477eacb5942077b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3" y="1445639"/>
            <a:ext cx="4072492" cy="22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Онлайн</a:t>
            </a:r>
            <a:r>
              <a:rPr lang="ru-RU" sz="2000" b="1" dirty="0"/>
              <a:t>-лекция и </a:t>
            </a:r>
            <a:r>
              <a:rPr lang="ru-RU" sz="2000" b="1" dirty="0" smtClean="0"/>
              <a:t>дискуссия</a:t>
            </a: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Вынужденный онлайн и дистанционное обучение: сходства и различия</a:t>
            </a:r>
            <a:r>
              <a:rPr lang="ru-RU" sz="2000" b="1" dirty="0" smtClean="0"/>
              <a:t>»</a:t>
            </a:r>
            <a:r>
              <a:rPr lang="ru-RU" sz="1300" b="1" dirty="0"/>
              <a:t> 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616076"/>
            <a:ext cx="8229600" cy="3051175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/>
              <a:t>Ведущий</a:t>
            </a:r>
            <a:r>
              <a:rPr lang="ru-RU" b="1" dirty="0"/>
              <a:t>: </a:t>
            </a:r>
            <a:r>
              <a:rPr lang="ru-RU" dirty="0" err="1"/>
              <a:t>к.п.н</a:t>
            </a:r>
            <a:r>
              <a:rPr lang="ru-RU" dirty="0"/>
              <a:t>., доц. Коренев Алексей Александрович</a:t>
            </a:r>
          </a:p>
          <a:p>
            <a:r>
              <a:rPr lang="ru-RU" b="1" u="sng" dirty="0"/>
              <a:t>Продолжительность</a:t>
            </a:r>
            <a:r>
              <a:rPr lang="ru-RU" i="1" dirty="0"/>
              <a:t>:</a:t>
            </a:r>
            <a:r>
              <a:rPr lang="ru-RU" dirty="0"/>
              <a:t> 1 час</a:t>
            </a:r>
          </a:p>
          <a:p>
            <a:pPr algn="just"/>
            <a:r>
              <a:rPr lang="ru-RU" b="1" u="sng" dirty="0"/>
              <a:t>Описание:</a:t>
            </a:r>
            <a:r>
              <a:rPr lang="ru-RU" dirty="0"/>
              <a:t> Дистанционное обучение и ИКТ в образовании не являлись новыми темами на момент начала пандемии. В рамках программ подготовки по педагогическим специальностям читались соответствующие курсы, университеты организовывали онлайн-среду, вели дистанционные программы; преподаватели проходили курсы повышения квалификации. Но как же так получилось, что в момент, когда высшему образованию пришлось перейти на онлайн-формат (в котором, не исключено, ему предстоит провести еще один учебный семестр или год), это стало таким испытанием и для студентов, и для преподавателей, и для администраторов учебного процесса? В чем отличия традиционного дистанционного обучения и текущей ситуации? Каким образом можно сделать так, чтобы онлайн-образование сохранило в себе как можно больше черт очной формы обучения? Поиску ответов на эти вопросы и будет посвящена наша лекция и дискуссия.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5" descr="Дистанционное обучение во время каранти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91038"/>
            <a:ext cx="3035300" cy="1644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: вправо 6"/>
          <p:cNvSpPr/>
          <p:nvPr/>
        </p:nvSpPr>
        <p:spPr>
          <a:xfrm>
            <a:off x="3527425" y="5057775"/>
            <a:ext cx="21717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8" descr="Какой там урок?». Учителя и школьники о проблемах дистанционного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427538"/>
            <a:ext cx="2952750" cy="17926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65825" y="1323688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8 июня, понедельник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6751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Мастер-класс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«Виртуальная доска </a:t>
            </a:r>
            <a:r>
              <a:rPr lang="ru-RU" sz="1800" b="1" dirty="0" err="1"/>
              <a:t>Padlet</a:t>
            </a:r>
            <a:r>
              <a:rPr lang="ru-RU" sz="1800" b="1" dirty="0"/>
              <a:t> для удаленной командной работы»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950" y="1374202"/>
            <a:ext cx="8229600" cy="29083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u="sng" dirty="0"/>
              <a:t>Ведущий</a:t>
            </a:r>
            <a:r>
              <a:rPr lang="ru-RU" sz="1600" b="1" dirty="0"/>
              <a:t>: </a:t>
            </a:r>
            <a:r>
              <a:rPr lang="ru-RU" sz="1600" dirty="0" err="1"/>
              <a:t>к.п.н</a:t>
            </a:r>
            <a:r>
              <a:rPr lang="ru-RU" sz="1600" dirty="0"/>
              <a:t>., ст. преп. Фадеева Виктория Александровна</a:t>
            </a:r>
          </a:p>
          <a:p>
            <a:pPr algn="just">
              <a:lnSpc>
                <a:spcPct val="80000"/>
              </a:lnSpc>
            </a:pPr>
            <a:r>
              <a:rPr lang="ru-RU" sz="1600" b="1" u="sng" dirty="0"/>
              <a:t>Продолжительность</a:t>
            </a:r>
            <a:r>
              <a:rPr lang="ru-RU" sz="1600" i="1" dirty="0"/>
              <a:t>:</a:t>
            </a:r>
            <a:r>
              <a:rPr lang="ru-RU" sz="1600" dirty="0"/>
              <a:t> 1,5 часа</a:t>
            </a:r>
          </a:p>
          <a:p>
            <a:pPr algn="just">
              <a:lnSpc>
                <a:spcPct val="80000"/>
              </a:lnSpc>
            </a:pPr>
            <a:r>
              <a:rPr lang="ru-RU" sz="1600" b="1" u="sng" dirty="0"/>
              <a:t>Описание:</a:t>
            </a:r>
            <a:r>
              <a:rPr lang="ru-RU" sz="1600" dirty="0"/>
              <a:t> Представьте себе пробковую доску, к которой можно прикреплять записки, картинки и фото. </a:t>
            </a:r>
            <a:r>
              <a:rPr lang="ru-RU" sz="1600" dirty="0" err="1"/>
              <a:t>Padlet</a:t>
            </a:r>
            <a:r>
              <a:rPr lang="ru-RU" sz="1600" dirty="0"/>
              <a:t> (</a:t>
            </a:r>
            <a:r>
              <a:rPr lang="ru-RU" sz="1600" u="sng" dirty="0">
                <a:hlinkClick r:id="rId2"/>
              </a:rPr>
              <a:t>https://padlet.com</a:t>
            </a:r>
            <a:r>
              <a:rPr lang="ru-RU" sz="1600" dirty="0"/>
              <a:t>)  - это такая же доска, только существующая онлайн. На нее Вы можете прикреплять заметки, изображения, фотографии (в том числе с веб-камеры Вашего устройства) документы, изображения, презентации, голосовые записи, видео-материалы, объявления, ссылки на внешние ресурсы. Вы можете перемещать элементы, увеличивать и уменьшать их, писать прямо на доске, настроить фоновое изображение, и работать совместно с коллегами на одной доске. Когда доска готова, ей можно поделиться в </a:t>
            </a:r>
            <a:r>
              <a:rPr lang="ru-RU" sz="1600" dirty="0" err="1"/>
              <a:t>соцсетях</a:t>
            </a:r>
            <a:r>
              <a:rPr lang="ru-RU" sz="1600" dirty="0"/>
              <a:t>, встроить в сайт, экспортировать в различных форматах, распечатать, и даже сделать доступной по QR-код. Использовать </a:t>
            </a:r>
            <a:r>
              <a:rPr lang="ru-RU" sz="1600" dirty="0" err="1"/>
              <a:t>Padlet</a:t>
            </a:r>
            <a:r>
              <a:rPr lang="ru-RU" sz="1600" dirty="0"/>
              <a:t> можно бесплатно. Одно из важных преимуществ </a:t>
            </a:r>
            <a:r>
              <a:rPr lang="en-US" sz="1600" dirty="0" err="1"/>
              <a:t>Padlet</a:t>
            </a:r>
            <a:r>
              <a:rPr lang="ru-RU" sz="1600" dirty="0"/>
              <a:t>, по сравнению с виртуальными досками,– русскоязычный интерфейс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46825" y="1202751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8 июня, понедельник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18.00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1"/>
          <a:stretch/>
        </p:blipFill>
        <p:spPr bwMode="auto">
          <a:xfrm>
            <a:off x="512763" y="4282502"/>
            <a:ext cx="2379345" cy="20704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3391535" y="4732655"/>
            <a:ext cx="868680" cy="85344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" name="Рисунок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/>
          <a:stretch/>
        </p:blipFill>
        <p:spPr bwMode="auto">
          <a:xfrm>
            <a:off x="4810125" y="4282502"/>
            <a:ext cx="3876675" cy="20704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8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https://img03.rl0.ru/d4430c3364dc8c1be56bcc69b3728d05/c615x400i/news.rambler.ru/img/2020/04/01/094440.600021.153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80" y="4452938"/>
            <a:ext cx="3182620" cy="20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Онлайн-лекция и дискуссия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«Психолого-педагогический аспект дистанционных форм обучения</a:t>
            </a:r>
            <a:r>
              <a:rPr lang="ru-RU" sz="1800" b="1" dirty="0" smtClean="0"/>
              <a:t>»</a:t>
            </a:r>
            <a:r>
              <a:rPr lang="ru-RU" sz="1800" b="1" dirty="0"/>
              <a:t> 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b="1" dirty="0"/>
              <a:t>: </a:t>
            </a:r>
            <a:r>
              <a:rPr lang="ru-RU" sz="1500" dirty="0"/>
              <a:t>начальник </a:t>
            </a:r>
            <a:r>
              <a:rPr lang="ru-RU" sz="1500" dirty="0" smtClean="0"/>
              <a:t>отдела повышения </a:t>
            </a:r>
            <a:r>
              <a:rPr lang="ru-RU" sz="1500" dirty="0"/>
              <a:t>квалификации ФПО МГУ, ведущий психолог отдел карьерного развития Управления «Корпоративный университет» СПАО «Ингосстрах», преподаватель Московского Института Психоанализа</a:t>
            </a:r>
            <a:r>
              <a:rPr lang="ru-RU" sz="1500" b="1" dirty="0"/>
              <a:t> </a:t>
            </a:r>
            <a:r>
              <a:rPr lang="ru-RU" sz="1500" dirty="0" err="1"/>
              <a:t>Негрий</a:t>
            </a:r>
            <a:r>
              <a:rPr lang="ru-RU" sz="1500" dirty="0"/>
              <a:t> Варвара Александровна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i="1" dirty="0"/>
              <a:t>:</a:t>
            </a:r>
            <a:r>
              <a:rPr lang="ru-RU" sz="1500" dirty="0"/>
              <a:t> 45 минут-1 час</a:t>
            </a:r>
          </a:p>
          <a:p>
            <a:pPr algn="just"/>
            <a:r>
              <a:rPr lang="ru-RU" sz="1500" b="1" u="sng" dirty="0"/>
              <a:t>Описание:</a:t>
            </a:r>
            <a:r>
              <a:rPr lang="ru-RU" sz="1500" dirty="0"/>
              <a:t> Дистанционное обучение отличается от традиционного очного обучения, имеет свои особенности и желающих учиться в таком формате. Но что происходит, когда преподаватели и учащиеся очных форм вынужденно переходят на дистанционное обучение? С какими особенностями взаимодействия сталкиваются участники образовательного процесса? Какие проблемы возникают? Что стоит учесть, чтобы занятия оставались эффективными? Этим и другим вопросам о психолого-педагогических особенностях дистанционного обучения посвящена наша лекция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6346825" y="274638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 июня, четверг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1" descr="https://fb.ru/media/i/1/5/7/9/3/0/9/i/1579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4452938"/>
            <a:ext cx="3363595" cy="202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 descr="https://theins.ru/wp-content/uploads/2020/05/inx960x640-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4278313"/>
            <a:ext cx="3397250" cy="237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7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Мастер-класс</a:t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Запись учебных видео: дополнение или альтернатива видеоконференции?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125" y="1230630"/>
            <a:ext cx="8448675" cy="3368675"/>
          </a:xfrm>
        </p:spPr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dirty="0"/>
              <a:t>: </a:t>
            </a:r>
            <a:r>
              <a:rPr lang="ru-RU" sz="1500" dirty="0" err="1"/>
              <a:t>к.п.н</a:t>
            </a:r>
            <a:r>
              <a:rPr lang="ru-RU" sz="1500" dirty="0"/>
              <a:t>., доц. Авраменко Анна Петровна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dirty="0"/>
              <a:t>: 1 час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dirty="0"/>
              <a:t>: Опыт дистанционного обучения в режиме самоизоляции выявил необходимость оптимизации </a:t>
            </a:r>
            <a:r>
              <a:rPr lang="ru-RU" sz="1500" dirty="0" smtClean="0"/>
              <a:t>части образовательного </a:t>
            </a:r>
            <a:r>
              <a:rPr lang="ru-RU" sz="1500" dirty="0"/>
              <a:t>контента для вынесения его за пределы видеоконференций, т.к. стало очевидно, что проведение занятий «</a:t>
            </a:r>
            <a:r>
              <a:rPr lang="ru-RU" sz="1500" dirty="0" smtClean="0"/>
              <a:t>от звонка </a:t>
            </a:r>
            <a:r>
              <a:rPr lang="ru-RU" sz="1500" dirty="0"/>
              <a:t>до звонка» через </a:t>
            </a:r>
            <a:r>
              <a:rPr lang="ru-RU" sz="1500" dirty="0" err="1"/>
              <a:t>Zoom</a:t>
            </a:r>
            <a:r>
              <a:rPr lang="ru-RU" sz="1500" dirty="0"/>
              <a:t> снижает их эффективность. Возникает вопрос, в каком формате представить часть </a:t>
            </a:r>
            <a:r>
              <a:rPr lang="ru-RU" sz="1500" dirty="0" smtClean="0"/>
              <a:t>материалов для </a:t>
            </a:r>
            <a:r>
              <a:rPr lang="ru-RU" sz="1500" dirty="0"/>
              <a:t>самостоятельного изучения? Наш ответ однозначен: поскольку подавляющее число студентов сегодня </a:t>
            </a:r>
            <a:r>
              <a:rPr lang="ru-RU" sz="1500" dirty="0" smtClean="0"/>
              <a:t>являются представителями </a:t>
            </a:r>
            <a:r>
              <a:rPr lang="ru-RU" sz="1500" dirty="0"/>
              <a:t>цифрового поколения, то решением представляется запись коротких учебных видео. На мастер-классе </a:t>
            </a:r>
            <a:r>
              <a:rPr lang="ru-RU" sz="1500" dirty="0" smtClean="0"/>
              <a:t>будут предложены </a:t>
            </a:r>
            <a:r>
              <a:rPr lang="ru-RU" sz="1500" dirty="0"/>
              <a:t>типология учебных видео и алгоритм записи каждого из форматов, а также будут представлены инструменты </a:t>
            </a:r>
            <a:r>
              <a:rPr lang="ru-RU" sz="1500" dirty="0" smtClean="0"/>
              <a:t>для разработки </a:t>
            </a:r>
            <a:r>
              <a:rPr lang="ru-RU" sz="1500" dirty="0"/>
              <a:t>мультимедийного контента (в </a:t>
            </a:r>
            <a:r>
              <a:rPr lang="ru-RU" sz="1500" dirty="0" err="1"/>
              <a:t>т.ч</a:t>
            </a:r>
            <a:r>
              <a:rPr lang="ru-RU" sz="1500" dirty="0"/>
              <a:t>. </a:t>
            </a:r>
            <a:r>
              <a:rPr lang="ru-RU" sz="1500" dirty="0" err="1"/>
              <a:t>screencast-o-matic</a:t>
            </a:r>
            <a:r>
              <a:rPr lang="ru-RU" sz="1500" dirty="0"/>
              <a:t> и </a:t>
            </a:r>
            <a:r>
              <a:rPr lang="ru-RU" sz="1500" dirty="0" err="1"/>
              <a:t>bandicam</a:t>
            </a:r>
            <a:r>
              <a:rPr lang="ru-RU" sz="1500" dirty="0"/>
              <a:t> для </a:t>
            </a:r>
            <a:r>
              <a:rPr lang="ru-RU" sz="1500" dirty="0" err="1"/>
              <a:t>скринкастов</a:t>
            </a:r>
            <a:r>
              <a:rPr lang="ru-RU" sz="1500" dirty="0"/>
              <a:t>, </a:t>
            </a:r>
            <a:r>
              <a:rPr lang="ru-RU" sz="1500" dirty="0" err="1"/>
              <a:t>movavi</a:t>
            </a:r>
            <a:r>
              <a:rPr lang="ru-RU" sz="1500" dirty="0"/>
              <a:t> и </a:t>
            </a:r>
            <a:r>
              <a:rPr lang="ru-RU" sz="1500" dirty="0" err="1"/>
              <a:t>inshot</a:t>
            </a:r>
            <a:r>
              <a:rPr lang="ru-RU" sz="1500" dirty="0"/>
              <a:t> для </a:t>
            </a:r>
            <a:r>
              <a:rPr lang="ru-RU" sz="1500" dirty="0" smtClean="0"/>
              <a:t>цифровых рассказов</a:t>
            </a:r>
            <a:r>
              <a:rPr lang="ru-RU" sz="1500" dirty="0"/>
              <a:t>, h5p для интерактивных видео и многое другое).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780" y="1147763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 июня, четверг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18.00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76" y="4433570"/>
            <a:ext cx="1990150" cy="217265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54" y="4433571"/>
            <a:ext cx="2172652" cy="2172652"/>
          </a:xfrm>
          <a:prstGeom prst="rect">
            <a:avLst/>
          </a:prstGeom>
        </p:spPr>
      </p:pic>
      <p:sp>
        <p:nvSpPr>
          <p:cNvPr id="10" name="Нашивка 9"/>
          <p:cNvSpPr/>
          <p:nvPr/>
        </p:nvSpPr>
        <p:spPr>
          <a:xfrm>
            <a:off x="4502785" y="5034280"/>
            <a:ext cx="868680" cy="85344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0200" y="25401"/>
            <a:ext cx="86868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Мастер-класс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Обучение студентов своему предмету онлайн и офлайн: наука или искусство?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2550"/>
          </a:xfrm>
        </p:spPr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b="1" dirty="0"/>
              <a:t>:</a:t>
            </a:r>
            <a:r>
              <a:rPr lang="ru-RU" sz="1500" dirty="0"/>
              <a:t> </a:t>
            </a:r>
            <a:r>
              <a:rPr lang="ru-RU" sz="1500" dirty="0" err="1"/>
              <a:t>к.п.н</a:t>
            </a:r>
            <a:r>
              <a:rPr lang="ru-RU" sz="1500" dirty="0"/>
              <a:t>., доц. Басова Ирина Анатольевна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b="1" dirty="0"/>
              <a:t>:</a:t>
            </a:r>
            <a:r>
              <a:rPr lang="ru-RU" sz="1500" dirty="0"/>
              <a:t> 1 час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b="1" dirty="0"/>
              <a:t>: </a:t>
            </a:r>
            <a:r>
              <a:rPr lang="ru-RU" sz="1500" dirty="0"/>
              <a:t>Преподавателю важно знать методы обучения своему предмету, уметь подобрать тот или иной метод в соответствии с уровнем студентов, их потребностями и интересами. В этом суть методики как науки. Однако рациональное и мотивированное использование методов обучения на занятиях требует креативного подхода, ведь «педагогика является искусством и наукой одновременно». А выбор педагогом определенного индивидуального стиля, его собственная мотивация и педагогические способности играют немаловажную роль в успехе взаимодействия со студентами как в режиме очного обучения, так и в формате дистанционной работы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6219825" y="1295401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15 июня, понедельник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222751"/>
            <a:ext cx="2433637" cy="236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547871"/>
            <a:ext cx="2946717" cy="2036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8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Мастер-класс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«Использование технология QR-кодов для хранения информации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50" y="1489075"/>
            <a:ext cx="5334000" cy="53689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dirty="0"/>
              <a:t>: </a:t>
            </a:r>
            <a:r>
              <a:rPr lang="ru-RU" sz="1500" dirty="0" err="1" smtClean="0"/>
              <a:t>к.п.н</a:t>
            </a:r>
            <a:r>
              <a:rPr lang="ru-RU" sz="1500" dirty="0"/>
              <a:t>., ст. преп. Фадеева Виктория Александровна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dirty="0"/>
              <a:t>: 1,5 часа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u="sng" dirty="0"/>
              <a:t>:</a:t>
            </a:r>
            <a:r>
              <a:rPr lang="ru-RU" sz="1500" dirty="0"/>
              <a:t> Изобретенная в Японии в середине 90-х годов прошлого века технология QR-кодов используется практически во всех сферах общественной жизни, от бизнеса до образования. С помощью специальных программ можно закодировать ссылки на Интернет-ресурсы, текст любого объема, географические данные, визитную карточку и даже SMS-сообщение. Принцип работы этих программ весьма прост: требуется лишь ввести необходимые данные для кодирования, и программа автоматически создаст код, который выглядит как квадрат с черным рисунком. Наиболее популярными сервисами для создания QR-кодов (QR-генераторы) являются QR </a:t>
            </a:r>
            <a:r>
              <a:rPr lang="ru-RU" sz="1500" dirty="0" err="1"/>
              <a:t>coder</a:t>
            </a:r>
            <a:r>
              <a:rPr lang="ru-RU" sz="1500" dirty="0"/>
              <a:t> (</a:t>
            </a:r>
            <a:r>
              <a:rPr lang="ru-RU" sz="1500" dirty="0">
                <a:hlinkClick r:id="rId2"/>
              </a:rPr>
              <a:t>http://www.qrcoder.ru/</a:t>
            </a:r>
            <a:r>
              <a:rPr lang="ru-RU" sz="1500" dirty="0"/>
              <a:t>), QR </a:t>
            </a:r>
            <a:r>
              <a:rPr lang="ru-RU" sz="1500" dirty="0" err="1"/>
              <a:t>code</a:t>
            </a:r>
            <a:r>
              <a:rPr lang="ru-RU" sz="1500" dirty="0"/>
              <a:t> </a:t>
            </a:r>
            <a:r>
              <a:rPr lang="ru-RU" sz="1500" dirty="0" err="1"/>
              <a:t>Generator</a:t>
            </a:r>
            <a:r>
              <a:rPr lang="ru-RU" sz="1500" dirty="0"/>
              <a:t> </a:t>
            </a:r>
            <a:r>
              <a:rPr lang="ru-RU" sz="1500" dirty="0" smtClean="0"/>
              <a:t>(</a:t>
            </a:r>
            <a:r>
              <a:rPr lang="ru-RU" sz="1500" dirty="0">
                <a:hlinkClick r:id="rId3"/>
              </a:rPr>
              <a:t>https://createqrcode.appspot.com/</a:t>
            </a:r>
            <a:r>
              <a:rPr lang="ru-RU" sz="1500" dirty="0"/>
              <a:t>),  </a:t>
            </a:r>
            <a:r>
              <a:rPr lang="ru-RU" sz="1500" dirty="0" err="1"/>
              <a:t>QuickMark</a:t>
            </a:r>
            <a:r>
              <a:rPr lang="ru-RU" sz="1500" dirty="0"/>
              <a:t> </a:t>
            </a:r>
            <a:r>
              <a:rPr lang="ru-RU" sz="1500" dirty="0" smtClean="0">
                <a:hlinkClick r:id="rId4"/>
              </a:rPr>
              <a:t>http</a:t>
            </a:r>
            <a:r>
              <a:rPr lang="ru-RU" sz="1500" dirty="0">
                <a:hlinkClick r:id="rId4"/>
              </a:rPr>
              <a:t>://www.quickmark.com.tw/En/qrcode-datamatrix-generator/default.asp?</a:t>
            </a:r>
            <a:r>
              <a:rPr lang="ru-RU" sz="1500" dirty="0" smtClean="0">
                <a:hlinkClick r:id="rId4"/>
              </a:rPr>
              <a:t>qrLink</a:t>
            </a:r>
            <a:r>
              <a:rPr lang="ru-RU" sz="1500" dirty="0" smtClean="0"/>
              <a:t>, </a:t>
            </a:r>
            <a:r>
              <a:rPr lang="ru-RU" sz="1500" dirty="0"/>
              <a:t>сервис от социальной сети </a:t>
            </a:r>
            <a:r>
              <a:rPr lang="ru-RU" sz="1500" dirty="0" err="1"/>
              <a:t>ВКонтакте</a:t>
            </a:r>
            <a:r>
              <a:rPr lang="ru-RU" sz="1500" dirty="0"/>
              <a:t> (</a:t>
            </a:r>
            <a:r>
              <a:rPr lang="ru-RU" sz="1500" dirty="0">
                <a:hlinkClick r:id="rId5"/>
              </a:rPr>
              <a:t>https://vkqr.ru/</a:t>
            </a:r>
            <a:r>
              <a:rPr lang="ru-RU" sz="1500" dirty="0"/>
              <a:t>) и др. Также существует множество программ и мобильных приложений для распознавания QR-кодов (например, QR </a:t>
            </a:r>
            <a:r>
              <a:rPr lang="ru-RU" sz="1500" dirty="0" err="1"/>
              <a:t>Code</a:t>
            </a:r>
            <a:r>
              <a:rPr lang="ru-RU" sz="1500" dirty="0"/>
              <a:t> </a:t>
            </a:r>
            <a:r>
              <a:rPr lang="ru-RU" sz="1500" dirty="0" err="1"/>
              <a:t>Reader</a:t>
            </a:r>
            <a:r>
              <a:rPr lang="ru-RU" sz="1500" dirty="0"/>
              <a:t> от </a:t>
            </a:r>
            <a:r>
              <a:rPr lang="ru-RU" sz="1500" dirty="0" err="1"/>
              <a:t>QuickMark</a:t>
            </a:r>
            <a:r>
              <a:rPr lang="ru-RU" sz="1500" dirty="0"/>
              <a:t>), однако во многих современных мобильных устройствах их может считывать камера.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9825" y="1482726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15 июня, понедельник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18.00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35" y="4257039"/>
            <a:ext cx="1405890" cy="152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35" y="4455796"/>
            <a:ext cx="1082040" cy="1191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Выгнутая вправо стрелка 8"/>
          <p:cNvSpPr/>
          <p:nvPr/>
        </p:nvSpPr>
        <p:spPr>
          <a:xfrm>
            <a:off x="8107680" y="3365500"/>
            <a:ext cx="739140" cy="8915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827395" y="3365500"/>
            <a:ext cx="784860" cy="8610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19825" y="2835790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8"/>
              </a:rPr>
              <a:t>http://opk.msu.ru/mk</a:t>
            </a:r>
            <a:r>
              <a:rPr lang="ru-RU" u="sng" dirty="0" smtClean="0">
                <a:hlinkClick r:id="rId8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Мастер-класс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«</a:t>
            </a:r>
            <a:r>
              <a:rPr lang="ru-RU" sz="1800" b="1" dirty="0" smtClean="0"/>
              <a:t>Презентации </a:t>
            </a:r>
            <a:r>
              <a:rPr lang="ru-RU" sz="1800" b="1" dirty="0"/>
              <a:t>2.0: </a:t>
            </a:r>
            <a:r>
              <a:rPr lang="ru-RU" sz="1800" b="1" dirty="0" err="1"/>
              <a:t>лайфхаки</a:t>
            </a:r>
            <a:r>
              <a:rPr lang="ru-RU" sz="1800" b="1" dirty="0"/>
              <a:t> для современных </a:t>
            </a:r>
            <a:r>
              <a:rPr lang="ru-RU" sz="1800" b="1" dirty="0" smtClean="0"/>
              <a:t>презентаций»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375" y="1937907"/>
            <a:ext cx="8464550" cy="2813050"/>
          </a:xfrm>
        </p:spPr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b="1" dirty="0"/>
              <a:t>:</a:t>
            </a:r>
            <a:r>
              <a:rPr lang="ru-RU" sz="1500" dirty="0"/>
              <a:t> Шахова Ольга Павловна, выпускница социологического факультета МГУ имени М.В. Ломоносова, Руководитель группы продвижения категории Кондитерских изделий в каналах продаж ООО Нестле Россия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b="1" dirty="0"/>
              <a:t>: </a:t>
            </a:r>
            <a:r>
              <a:rPr lang="ru-RU" sz="1500" dirty="0"/>
              <a:t>1 час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b="1" dirty="0"/>
              <a:t>:</a:t>
            </a:r>
            <a:r>
              <a:rPr lang="ru-RU" sz="1500" dirty="0"/>
              <a:t> Пословица «встречают по одежке» в полной мере применима сегодня и к презентациям. Как выбрать правильный образ? Как не перегрузить презентацию «аксессуарами»? Как привлечь внимание к слайдам и произвести хорошее впечатление? Как не тратить много времени на оформление и при этом получить прекрасный результат? На мастер-классе вы узнаете </a:t>
            </a:r>
            <a:r>
              <a:rPr lang="ru-RU" sz="1500" dirty="0" err="1"/>
              <a:t>лайфхаки</a:t>
            </a:r>
            <a:r>
              <a:rPr lang="ru-RU" sz="1500" dirty="0"/>
              <a:t> для создания современных вдохновляющих презентаций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6219825" y="1295401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17 июня, среда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17.00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1" y="4365625"/>
            <a:ext cx="3959542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Мастер-класс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«Тайм-менеджмент </a:t>
            </a:r>
            <a:r>
              <a:rPr lang="ru-RU" sz="1800" b="1" dirty="0"/>
              <a:t>в условиях виртуальной действительности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46300"/>
          </a:xfrm>
        </p:spPr>
        <p:txBody>
          <a:bodyPr>
            <a:normAutofit/>
          </a:bodyPr>
          <a:lstStyle/>
          <a:p>
            <a:pPr algn="just"/>
            <a:r>
              <a:rPr lang="ru-RU" sz="1500" b="1" u="sng" dirty="0"/>
              <a:t>Ведущий</a:t>
            </a:r>
            <a:r>
              <a:rPr lang="ru-RU" sz="1500" b="1" dirty="0"/>
              <a:t>:</a:t>
            </a:r>
            <a:r>
              <a:rPr lang="ru-RU" sz="1500" dirty="0"/>
              <a:t> к.ф.н., доц. Робустова Вероника Валентиновна</a:t>
            </a:r>
          </a:p>
          <a:p>
            <a:pPr algn="just"/>
            <a:r>
              <a:rPr lang="ru-RU" sz="1500" b="1" u="sng" dirty="0"/>
              <a:t>Продолжительность</a:t>
            </a:r>
            <a:r>
              <a:rPr lang="ru-RU" sz="1500" b="1" dirty="0"/>
              <a:t>:</a:t>
            </a:r>
            <a:r>
              <a:rPr lang="ru-RU" sz="1500" dirty="0"/>
              <a:t> 1 час</a:t>
            </a:r>
          </a:p>
          <a:p>
            <a:pPr algn="just"/>
            <a:r>
              <a:rPr lang="ru-RU" sz="1500" b="1" u="sng" dirty="0"/>
              <a:t>Описание</a:t>
            </a:r>
            <a:r>
              <a:rPr lang="ru-RU" sz="1500" b="1" dirty="0"/>
              <a:t>: </a:t>
            </a:r>
            <a:r>
              <a:rPr lang="ru-RU" sz="1500" dirty="0"/>
              <a:t>Вам не хватает времени? Вы дома и, казалось бы, должны успевать больше, но время постоянно утекает, количество сообщений в почте и </a:t>
            </a:r>
            <a:r>
              <a:rPr lang="en-US" sz="1500" dirty="0" err="1" smtClean="0"/>
              <a:t>WhatsApp</a:t>
            </a:r>
            <a:r>
              <a:rPr lang="en-US" sz="1500" dirty="0" smtClean="0"/>
              <a:t> </a:t>
            </a:r>
            <a:r>
              <a:rPr lang="ru-RU" sz="1500" dirty="0" smtClean="0"/>
              <a:t>непрерывно </a:t>
            </a:r>
            <a:r>
              <a:rPr lang="ru-RU" sz="1500" dirty="0"/>
              <a:t>растет? Рабочий день не имеет начала и конца, а о времени на отдых и подумать страшно? Приходите на мастер-класс и мы поговорим, как достичь жизненного баланса, что такое спецификация целей и зачем она нужна, как использовать матрицу мотивации для достижения поставленных целей, простые советы и </a:t>
            </a:r>
            <a:r>
              <a:rPr lang="ru-RU" sz="1500" dirty="0" err="1"/>
              <a:t>лайфхаки</a:t>
            </a:r>
            <a:r>
              <a:rPr lang="ru-RU" sz="1500" dirty="0"/>
              <a:t> планирования.</a:t>
            </a:r>
          </a:p>
          <a:p>
            <a:pPr algn="just"/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6219825" y="1361501"/>
            <a:ext cx="2466975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17 июня, среда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18.00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\Вероника\bhujfvQ_sN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5750"/>
            <a:ext cx="2543176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 descr="C:\Documents\Вероника\a104efa5fd3463dc5db1ae8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095750"/>
            <a:ext cx="2343150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5" descr="C:\Documents\Вероника\Osnovy-taym–menedzhmenta-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095750"/>
            <a:ext cx="3017837" cy="199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522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1089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Онлайн-лекция и дискуссия   «Вынужденный онлайн и дистанционное обучение: сходства и различия»  </vt:lpstr>
      <vt:lpstr>Мастер-класс   «Виртуальная доска Padlet для удаленной командной работы» </vt:lpstr>
      <vt:lpstr>Онлайн-лекция и дискуссия   «Психолого-педагогический аспект дистанционных форм обучения» </vt:lpstr>
      <vt:lpstr>Мастер-класс  «Запись учебных видео: дополнение или альтернатива видеоконференции?»</vt:lpstr>
      <vt:lpstr>Мастер-класс  «Обучение студентов своему предмету онлайн и офлайн: наука или искусство?»</vt:lpstr>
      <vt:lpstr>Мастер-класс   «Использование технология QR-кодов для хранения информации»</vt:lpstr>
      <vt:lpstr>Мастер-класс   «Презентации 2.0: лайфхаки для современных презентаций»</vt:lpstr>
      <vt:lpstr>Мастер-класс  «Тайм-менеджмент в условиях виртуальной действительности»</vt:lpstr>
      <vt:lpstr>Презентация PowerPoint</vt:lpstr>
      <vt:lpstr>Мастер-класс  «Микрообучение: как преподавателю не утонуть в социальных сетях?»</vt:lpstr>
      <vt:lpstr>Дискуссионная площадка   «Дистанционное обучение: проблемы и перспективы»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Евгений</cp:lastModifiedBy>
  <cp:revision>8</cp:revision>
  <dcterms:created xsi:type="dcterms:W3CDTF">2020-05-29T13:42:41Z</dcterms:created>
  <dcterms:modified xsi:type="dcterms:W3CDTF">2020-06-02T08:01:48Z</dcterms:modified>
</cp:coreProperties>
</file>